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0"/>
  </p:notesMasterIdLst>
  <p:sldIdLst>
    <p:sldId id="256" r:id="rId2"/>
    <p:sldId id="986" r:id="rId3"/>
    <p:sldId id="3191" r:id="rId4"/>
    <p:sldId id="3192" r:id="rId5"/>
    <p:sldId id="3193" r:id="rId6"/>
    <p:sldId id="976" r:id="rId7"/>
    <p:sldId id="283" r:id="rId8"/>
    <p:sldId id="3190" r:id="rId9"/>
    <p:sldId id="3183" r:id="rId10"/>
    <p:sldId id="281" r:id="rId11"/>
    <p:sldId id="261" r:id="rId12"/>
    <p:sldId id="262" r:id="rId13"/>
    <p:sldId id="3098" r:id="rId14"/>
    <p:sldId id="3097" r:id="rId15"/>
    <p:sldId id="3096" r:id="rId16"/>
    <p:sldId id="3194" r:id="rId17"/>
    <p:sldId id="3195" r:id="rId18"/>
    <p:sldId id="3101" r:id="rId19"/>
    <p:sldId id="2983" r:id="rId20"/>
    <p:sldId id="3184" r:id="rId21"/>
    <p:sldId id="1060" r:id="rId22"/>
    <p:sldId id="3100" r:id="rId23"/>
    <p:sldId id="991" r:id="rId24"/>
    <p:sldId id="980" r:id="rId25"/>
    <p:sldId id="979" r:id="rId26"/>
    <p:sldId id="3026" r:id="rId27"/>
    <p:sldId id="3025" r:id="rId28"/>
    <p:sldId id="3017" r:id="rId29"/>
    <p:sldId id="987" r:id="rId30"/>
    <p:sldId id="3099" r:id="rId31"/>
    <p:sldId id="992" r:id="rId32"/>
    <p:sldId id="994" r:id="rId33"/>
    <p:sldId id="993" r:id="rId34"/>
    <p:sldId id="996" r:id="rId35"/>
    <p:sldId id="995" r:id="rId36"/>
    <p:sldId id="988" r:id="rId37"/>
    <p:sldId id="1054" r:id="rId38"/>
    <p:sldId id="1055" r:id="rId39"/>
    <p:sldId id="1056" r:id="rId40"/>
    <p:sldId id="1057" r:id="rId41"/>
    <p:sldId id="3185" r:id="rId42"/>
    <p:sldId id="3033" r:id="rId43"/>
    <p:sldId id="3023" r:id="rId44"/>
    <p:sldId id="3028" r:id="rId45"/>
    <p:sldId id="3018" r:id="rId46"/>
    <p:sldId id="3019" r:id="rId47"/>
    <p:sldId id="2988" r:id="rId48"/>
    <p:sldId id="981" r:id="rId49"/>
    <p:sldId id="982" r:id="rId50"/>
    <p:sldId id="997" r:id="rId51"/>
    <p:sldId id="998" r:id="rId52"/>
    <p:sldId id="1061" r:id="rId53"/>
    <p:sldId id="999" r:id="rId54"/>
    <p:sldId id="3027" r:id="rId55"/>
    <p:sldId id="3186" r:id="rId56"/>
    <p:sldId id="3188" r:id="rId57"/>
    <p:sldId id="3189" r:id="rId58"/>
    <p:sldId id="1001" r:id="rId59"/>
    <p:sldId id="1059" r:id="rId60"/>
    <p:sldId id="974" r:id="rId61"/>
    <p:sldId id="3197" r:id="rId62"/>
    <p:sldId id="1053" r:id="rId63"/>
    <p:sldId id="915" r:id="rId64"/>
    <p:sldId id="1050" r:id="rId65"/>
    <p:sldId id="3021" r:id="rId66"/>
    <p:sldId id="3022" r:id="rId67"/>
    <p:sldId id="3029" r:id="rId68"/>
    <p:sldId id="3020" r:id="rId69"/>
    <p:sldId id="1071" r:id="rId70"/>
    <p:sldId id="1062" r:id="rId71"/>
    <p:sldId id="1063" r:id="rId72"/>
    <p:sldId id="1064" r:id="rId73"/>
    <p:sldId id="1070" r:id="rId74"/>
    <p:sldId id="3187" r:id="rId75"/>
    <p:sldId id="1065" r:id="rId76"/>
    <p:sldId id="265" r:id="rId77"/>
    <p:sldId id="1069" r:id="rId78"/>
    <p:sldId id="1079" r:id="rId79"/>
    <p:sldId id="3032" r:id="rId80"/>
    <p:sldId id="3024" r:id="rId81"/>
    <p:sldId id="3030" r:id="rId82"/>
    <p:sldId id="3031" r:id="rId83"/>
    <p:sldId id="1078" r:id="rId84"/>
    <p:sldId id="959" r:id="rId85"/>
    <p:sldId id="1066" r:id="rId86"/>
    <p:sldId id="1067" r:id="rId87"/>
    <p:sldId id="1068" r:id="rId88"/>
    <p:sldId id="989" r:id="rId8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986"/>
            <p14:sldId id="3191"/>
            <p14:sldId id="3192"/>
            <p14:sldId id="3193"/>
            <p14:sldId id="976"/>
            <p14:sldId id="283"/>
            <p14:sldId id="3190"/>
            <p14:sldId id="3183"/>
            <p14:sldId id="281"/>
            <p14:sldId id="261"/>
            <p14:sldId id="262"/>
            <p14:sldId id="3098"/>
            <p14:sldId id="3097"/>
            <p14:sldId id="3096"/>
            <p14:sldId id="3194"/>
            <p14:sldId id="3195"/>
            <p14:sldId id="3101"/>
            <p14:sldId id="2983"/>
            <p14:sldId id="3184"/>
            <p14:sldId id="1060"/>
            <p14:sldId id="3100"/>
            <p14:sldId id="991"/>
            <p14:sldId id="980"/>
            <p14:sldId id="979"/>
            <p14:sldId id="3026"/>
            <p14:sldId id="3025"/>
            <p14:sldId id="3017"/>
            <p14:sldId id="987"/>
            <p14:sldId id="3099"/>
            <p14:sldId id="992"/>
            <p14:sldId id="994"/>
            <p14:sldId id="993"/>
            <p14:sldId id="996"/>
            <p14:sldId id="995"/>
            <p14:sldId id="988"/>
            <p14:sldId id="1054"/>
            <p14:sldId id="1055"/>
            <p14:sldId id="1056"/>
            <p14:sldId id="1057"/>
            <p14:sldId id="3185"/>
            <p14:sldId id="3033"/>
            <p14:sldId id="3023"/>
            <p14:sldId id="3028"/>
            <p14:sldId id="3018"/>
            <p14:sldId id="3019"/>
            <p14:sldId id="2988"/>
            <p14:sldId id="981"/>
            <p14:sldId id="982"/>
            <p14:sldId id="997"/>
            <p14:sldId id="998"/>
            <p14:sldId id="1061"/>
            <p14:sldId id="999"/>
            <p14:sldId id="3027"/>
            <p14:sldId id="3186"/>
            <p14:sldId id="3188"/>
            <p14:sldId id="3189"/>
            <p14:sldId id="1001"/>
            <p14:sldId id="1059"/>
            <p14:sldId id="974"/>
            <p14:sldId id="3197"/>
          </p14:sldIdLst>
        </p14:section>
        <p14:section name="Setting Context" id="{0ECCEF67-76F1-3841-A483-2AB9B0BB6278}">
          <p14:sldIdLst>
            <p14:sldId id="1053"/>
            <p14:sldId id="915"/>
            <p14:sldId id="1050"/>
            <p14:sldId id="3021"/>
            <p14:sldId id="3022"/>
            <p14:sldId id="3029"/>
            <p14:sldId id="3020"/>
            <p14:sldId id="1071"/>
            <p14:sldId id="1062"/>
            <p14:sldId id="1063"/>
            <p14:sldId id="1064"/>
            <p14:sldId id="1070"/>
            <p14:sldId id="3187"/>
            <p14:sldId id="1065"/>
            <p14:sldId id="265"/>
            <p14:sldId id="1069"/>
            <p14:sldId id="1079"/>
            <p14:sldId id="3032"/>
            <p14:sldId id="3024"/>
            <p14:sldId id="3030"/>
            <p14:sldId id="3031"/>
            <p14:sldId id="1078"/>
            <p14:sldId id="959"/>
            <p14:sldId id="1066"/>
            <p14:sldId id="1067"/>
            <p14:sldId id="1068"/>
            <p14:sldId id="98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7"/>
    <p:restoredTop sz="89183"/>
  </p:normalViewPr>
  <p:slideViewPr>
    <p:cSldViewPr snapToGrid="0">
      <p:cViewPr varScale="1">
        <p:scale>
          <a:sx n="177" d="100"/>
          <a:sy n="177" d="100"/>
        </p:scale>
        <p:origin x="192" y="37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a8f43a75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a8f43a75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0" lvl="0" indent="0" algn="l" rtl="0">
              <a:spcBef>
                <a:spcPts val="0"/>
              </a:spcBef>
              <a:spcAft>
                <a:spcPts val="0"/>
              </a:spcAft>
              <a:buNone/>
            </a:pPr>
            <a:endParaRPr/>
          </a:p>
          <a:p>
            <a:pPr marL="0" lvl="0" indent="0" algn="l" rtl="0">
              <a:spcBef>
                <a:spcPts val="0"/>
              </a:spcBef>
              <a:spcAft>
                <a:spcPts val="0"/>
              </a:spcAft>
              <a:buNone/>
            </a:pPr>
            <a:r>
              <a:rPr lang="en"/>
              <a:t>In the process of data model/information approximation, UDA maybe judged by three conditions: Soundness, Termination, and “Relative” Precision.</a:t>
            </a:r>
            <a:endParaRPr/>
          </a:p>
          <a:p>
            <a:pPr marL="0" lvl="0" indent="0" algn="l" rtl="0">
              <a:spcBef>
                <a:spcPts val="0"/>
              </a:spcBef>
              <a:spcAft>
                <a:spcPts val="0"/>
              </a:spcAft>
              <a:buNone/>
            </a:pPr>
            <a:r>
              <a:rPr lang="en"/>
              <a:t> All three properties can be teased out of manipulating Lattices/Partially Ordered Sets (POs), which are constructed out of key-value pairs.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dab9734ce7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dab9734ce7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1106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847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28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e2bc613a7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e2bc613a7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2bc613a79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2bc613a7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a8c3ac95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a8c3ac95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t>
            </a:r>
            <a:r>
              <a:rPr lang="en" sz="1800">
                <a:solidFill>
                  <a:schemeClr val="dk1"/>
                </a:solidFill>
                <a:latin typeface="Lato"/>
                <a:ea typeface="Lato"/>
                <a:cs typeface="Lato"/>
                <a:sym typeface="Lato"/>
              </a:rPr>
              <a:t>(Aliveness vs Safety = Correctness) </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2626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1556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89415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326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13891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9564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94532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8E192885-862D-5A47-8192-80C2C477E27D}"/>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3971576-3A75-3E4D-A00C-39720BB5A26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CB6BC109-B1F7-924E-AFB7-1B03AACE0FB4}"/>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D3728844-D8A4-6E4B-9E91-482F4EB857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005561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7999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26082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70317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70735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62029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d6645187c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d6645187c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0" lvl="0" indent="0" algn="l" rtl="0">
              <a:spcBef>
                <a:spcPts val="0"/>
              </a:spcBef>
              <a:spcAft>
                <a:spcPts val="0"/>
              </a:spcAft>
              <a:buNone/>
            </a:pPr>
            <a:endParaRPr/>
          </a:p>
          <a:p>
            <a:pPr marL="0" lvl="0" indent="0" algn="l" rtl="0">
              <a:spcBef>
                <a:spcPts val="0"/>
              </a:spcBef>
              <a:spcAft>
                <a:spcPts val="0"/>
              </a:spcAft>
              <a:buNone/>
            </a:pPr>
            <a:r>
              <a:rPr lang="en"/>
              <a:t>Make sure that they understand that working with the three challenge projects is to show them that all these principles exist in these organizations. We change the way they view the world so they can solve problems in their own environments </a:t>
            </a:r>
            <a:endParaRPr/>
          </a:p>
          <a:p>
            <a:pPr marL="0" lvl="0" indent="0" algn="l" rtl="0">
              <a:spcBef>
                <a:spcPts val="0"/>
              </a:spcBef>
              <a:spcAft>
                <a:spcPts val="0"/>
              </a:spcAft>
              <a:buNone/>
            </a:pPr>
            <a:endParaRPr/>
          </a:p>
          <a:p>
            <a:pPr marL="0" lvl="0" indent="0" algn="l" rtl="0">
              <a:spcBef>
                <a:spcPts val="0"/>
              </a:spcBef>
              <a:spcAft>
                <a:spcPts val="0"/>
              </a:spcAft>
              <a:buNone/>
            </a:pPr>
            <a:r>
              <a:rPr lang="en"/>
              <a:t>Page services files </a:t>
            </a:r>
            <a:endParaRPr/>
          </a:p>
          <a:p>
            <a:pPr marL="0" lvl="0" indent="0" algn="l" rtl="0">
              <a:spcBef>
                <a:spcPts val="0"/>
              </a:spcBef>
              <a:spcAft>
                <a:spcPts val="0"/>
              </a:spcAft>
              <a:buNone/>
            </a:pPr>
            <a:endParaRPr/>
          </a:p>
          <a:p>
            <a:pPr marL="0" lvl="0" indent="0" algn="l" rtl="0">
              <a:spcBef>
                <a:spcPts val="0"/>
              </a:spcBef>
              <a:spcAft>
                <a:spcPts val="0"/>
              </a:spcAft>
              <a:buNone/>
            </a:pPr>
            <a:r>
              <a:rPr lang="en"/>
              <a:t>Dev Sec Ops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Tools</a:t>
            </a:r>
            <a:endParaRPr/>
          </a:p>
          <a:p>
            <a:pPr marL="0" lvl="0" indent="0" algn="l" rtl="0">
              <a:spcBef>
                <a:spcPts val="0"/>
              </a:spcBef>
              <a:spcAft>
                <a:spcPts val="0"/>
              </a:spcAft>
              <a:buNone/>
            </a:pPr>
            <a:r>
              <a:rPr lang="en"/>
              <a:t>Work flow</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2232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53266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8438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1613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442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469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8602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9632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5496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53577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dc77a5591d_1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dc77a5591d_1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800">
                <a:solidFill>
                  <a:srgbClr val="595959"/>
                </a:solidFill>
              </a:rPr>
              <a:t>Becoming a data governor MEANS being able to be empowered to participate in the exponential data economy and  to stay relevant WHILE being able to meaningfully contribute to society and current risks and challenges we face collectively.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39923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13047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47</a:t>
            </a:fld>
            <a:endParaRPr lang="zh-CN" altLang="en-US"/>
          </a:p>
        </p:txBody>
      </p:sp>
    </p:spTree>
    <p:extLst>
      <p:ext uri="{BB962C8B-B14F-4D97-AF65-F5344CB8AC3E}">
        <p14:creationId xmlns:p14="http://schemas.microsoft.com/office/powerpoint/2010/main" val="5212760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63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775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86680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Wolfram|Alpha</a:t>
            </a:r>
            <a:r>
              <a:rPr lang="en-US" dirty="0"/>
              <a:t> demo phrase</a:t>
            </a:r>
          </a:p>
          <a:p>
            <a:pPr lvl="1"/>
            <a:r>
              <a:rPr lang="en-US" dirty="0"/>
              <a:t>China's GDP over the sum of GDP of Japan and USA</a:t>
            </a:r>
            <a:endParaRPr lang="en-TW" dirty="0"/>
          </a:p>
        </p:txBody>
      </p:sp>
    </p:spTree>
    <p:extLst>
      <p:ext uri="{BB962C8B-B14F-4D97-AF65-F5344CB8AC3E}">
        <p14:creationId xmlns:p14="http://schemas.microsoft.com/office/powerpoint/2010/main" val="33022114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543923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132911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039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2bc613a79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2bc613a79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036941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73917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658384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98258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85189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875528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2368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364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929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5889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109876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37786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80682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340321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41139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3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72108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48477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95848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6759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b62e4b9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b62e4b9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61957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50883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08676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18483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181844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300055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09281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b62e4b9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b62e4b9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444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5819329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www.mediawiki.org/wiki/MediaWiki" TargetMode="External"/><Relationship Id="rId5" Type="http://schemas.openxmlformats.org/officeDocument/2006/relationships/image" Target="../media/image20.png"/><Relationship Id="rId10" Type="http://schemas.openxmlformats.org/officeDocument/2006/relationships/hyperlink" Target="https://www.bodleian.ox.ac.uk/home" TargetMode="External"/><Relationship Id="rId4" Type="http://schemas.openxmlformats.org/officeDocument/2006/relationships/hyperlink" Target="https://xlp.pub/index.php/Feature_Demo" TargetMode="External"/><Relationship Id="rId9" Type="http://schemas.openxmlformats.org/officeDocument/2006/relationships/hyperlink" Target="https://xlp.pub/index.php/Personal_Knowledge_Containe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ikipedia.org/wiki/Soundnes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web.mit.edu/16.399/www/lecture_03-proofs/Cousot_MIT_2005_Course_03_4-1.pdf" TargetMode="External"/><Relationship Id="rId4" Type="http://schemas.openxmlformats.org/officeDocument/2006/relationships/hyperlink" Target="http://web.mit.edu/16.399/www/lecture_15-approximation/Cousot_MIT_2005_Course_15_4-1.pdf"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8CluknrLeys?t=225"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d8-LO6FCna0?t=65"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hyperlink" Target="https://youtu.be/shEk8sz1oOw?t=110"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hyperlink" Target="https://youtu.be/h7apO7q16V0?t=71"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hyperlink" Target="https://docker.io/" TargetMode="External"/><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hyperlink" Target="https://www.mediawiki.org/wiki/MediaWiki" TargetMode="External"/><Relationship Id="rId21" Type="http://schemas.openxmlformats.org/officeDocument/2006/relationships/image" Target="../media/image41.png"/><Relationship Id="rId7" Type="http://schemas.openxmlformats.org/officeDocument/2006/relationships/image" Target="../media/image30.png"/><Relationship Id="rId12" Type="http://schemas.openxmlformats.org/officeDocument/2006/relationships/image" Target="../media/image33.pn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notesSlide" Target="../notesSlides/notesSlide15.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hyperlink" Target="https://git-scm.com/" TargetMode="External"/><Relationship Id="rId11" Type="http://schemas.openxmlformats.org/officeDocument/2006/relationships/hyperlink" Target="https://istio.io/" TargetMode="External"/><Relationship Id="rId24" Type="http://schemas.openxmlformats.org/officeDocument/2006/relationships/image" Target="../media/image44.png"/><Relationship Id="rId5" Type="http://schemas.openxmlformats.org/officeDocument/2006/relationships/image" Target="../media/image29.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2.png"/><Relationship Id="rId19" Type="http://schemas.openxmlformats.org/officeDocument/2006/relationships/image" Target="../media/image39.png"/><Relationship Id="rId4" Type="http://schemas.openxmlformats.org/officeDocument/2006/relationships/image" Target="../media/image21.png"/><Relationship Id="rId9" Type="http://schemas.openxmlformats.org/officeDocument/2006/relationships/hyperlink" Target="https://k8s.io/" TargetMode="External"/><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hyperlink" Target="https://istio.io/" TargetMode="External"/><Relationship Id="rId3" Type="http://schemas.openxmlformats.org/officeDocument/2006/relationships/image" Target="../media/image21.png"/><Relationship Id="rId7" Type="http://schemas.openxmlformats.org/officeDocument/2006/relationships/image" Target="../media/image50.png"/><Relationship Id="rId12"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hyperlink" Target="https://k8s.io/" TargetMode="External"/><Relationship Id="rId5" Type="http://schemas.openxmlformats.org/officeDocument/2006/relationships/image" Target="../media/image22.png"/><Relationship Id="rId15" Type="http://schemas.openxmlformats.org/officeDocument/2006/relationships/image" Target="../media/image47.png"/><Relationship Id="rId10" Type="http://schemas.openxmlformats.org/officeDocument/2006/relationships/hyperlink" Target="https://xlp.pub/index.php/Personal_Knowledge_Container" TargetMode="External"/><Relationship Id="rId4" Type="http://schemas.openxmlformats.org/officeDocument/2006/relationships/image" Target="../media/image34.png"/><Relationship Id="rId9" Type="http://schemas.openxmlformats.org/officeDocument/2006/relationships/image" Target="../media/image30.png"/><Relationship Id="rId1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diagramLayout" Target="../diagrams/layout2.xml"/><Relationship Id="rId7" Type="http://schemas.openxmlformats.org/officeDocument/2006/relationships/hyperlink" Target="https://www.amazon.com/Clockspeed-Winning-Industry-Temporary-Advantage-ebook/dp/B00692LQA6" TargetMode="Externa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openxmlformats.org/officeDocument/2006/relationships/image" Target="../media/image55.jpeg"/><Relationship Id="rId5" Type="http://schemas.openxmlformats.org/officeDocument/2006/relationships/diagramColors" Target="../diagrams/colors2.xml"/><Relationship Id="rId10" Type="http://schemas.openxmlformats.org/officeDocument/2006/relationships/image" Target="../media/image54.png"/><Relationship Id="rId4" Type="http://schemas.openxmlformats.org/officeDocument/2006/relationships/diagramQuickStyle" Target="../diagrams/quickStyle2.xml"/><Relationship Id="rId9" Type="http://schemas.openxmlformats.org/officeDocument/2006/relationships/hyperlink" Target="https://corporatefinanceinstitute.com/resources/knowledge/other/moores-la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dLn5H69lS0w?t=310"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en.wikipedia.org/wiki/Henri_Poincar%C3%A9" TargetMode="External"/><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UKIoiO9CSXU?t=341"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en.wikipedia.org/wiki/Henri_Poincar%C3%A9"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Physicist" TargetMode="External"/><Relationship Id="rId7"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hyperlink" Target="http://www.dartmouth.edu/~matc/MathDrama/reading/Wigner.html" TargetMode="External"/><Relationship Id="rId5" Type="http://schemas.openxmlformats.org/officeDocument/2006/relationships/hyperlink" Target="https://en.wikipedia.org/wiki/The_Unreasonable_Effectiveness_of_Mathematics_in_the_Natural_Sciences#cite_note-1" TargetMode="External"/><Relationship Id="rId4" Type="http://schemas.openxmlformats.org/officeDocument/2006/relationships/hyperlink" Target="https://en.wikipedia.org/wiki/Eugene_Wign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8.jpeg"/><Relationship Id="rId5" Type="http://schemas.openxmlformats.org/officeDocument/2006/relationships/hyperlink" Target="https://wiki2.org/en/Where_Mathematics_Comes_From" TargetMode="Externa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hyperlink" Target="https://thewiki.us/index.php/Namespace_Management"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TbNymweHW4E?t=246"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youtu.be/TbNymweHW4E" TargetMode="Externa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mathsmadeeasy.co.uk/gcse-maths-revision/vectors-gcse-revision-and-worksheets/"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hyperlink" Target="https://wiki2.org/en/Cayley_table"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hyperlink" Target="https://wiki2.org/en/Faro_shuffle" TargetMode="Externa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hyperlink" Target="https://wiki2.org/en/File:Hofstadter_Fluid_Concepts_jp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jpe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youtu.be/xgyMY9w7-ew?t=549" TargetMode="External"/><Relationship Id="rId5" Type="http://schemas.openxmlformats.org/officeDocument/2006/relationships/image" Target="../media/image82.png"/><Relationship Id="rId4" Type="http://schemas.openxmlformats.org/officeDocument/2006/relationships/hyperlink" Target="https://youtu.be/xgyMY9w7-ew?t=278"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medium.com/@rachelbotsman/being-more-trustworthy-the-basics-6354e504917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hyperlink" Target="https://www.cryptomathic.com/news-events/blog/digital-authentication-the-basic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4.xml.rels><?xml version="1.0" encoding="UTF-8" standalone="yes"?>
<Relationships xmlns="http://schemas.openxmlformats.org/package/2006/relationships"><Relationship Id="rId8" Type="http://schemas.openxmlformats.org/officeDocument/2006/relationships/hyperlink" Target="https://www.britannica.com/" TargetMode="External"/><Relationship Id="rId3" Type="http://schemas.openxmlformats.org/officeDocument/2006/relationships/image" Target="../media/image3.png"/><Relationship Id="rId7" Type="http://schemas.openxmlformats.org/officeDocument/2006/relationships/hyperlink" Target="https://www.britannica.com/topic/coat-of-arm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en.wikipedia.org/wiki/Numerical_digit" TargetMode="External"/><Relationship Id="rId5" Type="http://schemas.openxmlformats.org/officeDocument/2006/relationships/hyperlink" Target="https://en.wikipedia.org/wiki/Symbol" TargetMode="External"/><Relationship Id="rId4" Type="http://schemas.openxmlformats.org/officeDocument/2006/relationships/hyperlink" Target="https://www.britannica.com/topic/governance" TargetMode="Externa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youtu.be/5OqgYSXWYQM?t=616"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hyperlink" Target="https://ee.stanford.edu/~hellman/publications/24.pdf" TargetMode="Externa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910.png"/><Relationship Id="rId7"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en.wikipedia.org/wiki/Dana_Scott" TargetMode="External"/><Relationship Id="rId5" Type="http://schemas.openxmlformats.org/officeDocument/2006/relationships/image" Target="../media/image88.jpeg"/><Relationship Id="rId10" Type="http://schemas.openxmlformats.org/officeDocument/2006/relationships/image" Target="../media/image92.png"/><Relationship Id="rId4" Type="http://schemas.openxmlformats.org/officeDocument/2006/relationships/hyperlink" Target="https://www.britannica.com/biography/Dana-Scott" TargetMode="External"/><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hyperlink" Target="https://youtu.be/3VQ382QG-y4?t=3397" TargetMode="External"/><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hyperlink" Target="https://upload.wikimedia.org/wikipedia/commons/5/53/Wikipedia-logo-en-big.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00.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02.gif"/><Relationship Id="rId4" Type="http://schemas.openxmlformats.org/officeDocument/2006/relationships/image" Target="../media/image99.gif"/><Relationship Id="rId9" Type="http://schemas.openxmlformats.org/officeDocument/2006/relationships/hyperlink" Target="http://info.cern.ch/hypertext/WWW/TheProject.html"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www.w3.org/People/Berners-Lee/" TargetMode="External"/><Relationship Id="rId13" Type="http://schemas.openxmlformats.org/officeDocument/2006/relationships/image" Target="../media/image108.png"/><Relationship Id="rId3" Type="http://schemas.openxmlformats.org/officeDocument/2006/relationships/hyperlink" Target="https://www.theatlantic.com/science/archive/2018/04/the-scientific-paper-is-obsolete/556676/" TargetMode="External"/><Relationship Id="rId7" Type="http://schemas.openxmlformats.org/officeDocument/2006/relationships/hyperlink" Target="https://en.wikipedia.org/wiki/NeXT" TargetMode="External"/><Relationship Id="rId12" Type="http://schemas.openxmlformats.org/officeDocument/2006/relationships/hyperlink" Target="https://www.wolframalpha.com/input/?i=The+five+most+notable+artwork+of+da+Vinci"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graysci.com/" TargetMode="External"/><Relationship Id="rId11" Type="http://schemas.openxmlformats.org/officeDocument/2006/relationships/image" Target="../media/image107.png"/><Relationship Id="rId5" Type="http://schemas.openxmlformats.org/officeDocument/2006/relationships/image" Target="../media/image105.jpeg"/><Relationship Id="rId10" Type="http://schemas.openxmlformats.org/officeDocument/2006/relationships/hyperlink" Target="http://worrydream.com/ScientificCommunicationAsSequentialArt/" TargetMode="External"/><Relationship Id="rId4" Type="http://schemas.openxmlformats.org/officeDocument/2006/relationships/image" Target="../media/image104.png"/><Relationship Id="rId9"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7" Type="http://schemas.openxmlformats.org/officeDocument/2006/relationships/image" Target="../media/image111.jpe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venturebeat.com/2018/08/30/diffbot-launches-ai-powered-knowledge-graph-of-1-trillion-people-places-and-things/" TargetMode="External"/><Relationship Id="rId5" Type="http://schemas.openxmlformats.org/officeDocument/2006/relationships/image" Target="../media/image110.png"/><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hyperlink" Target="http://openai.com/" TargetMode="External"/><Relationship Id="rId7" Type="http://schemas.openxmlformats.org/officeDocument/2006/relationships/hyperlink" Target="https://youtu.be/kpiY_LemaTc?t=63"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13.jpeg"/><Relationship Id="rId5" Type="http://schemas.openxmlformats.org/officeDocument/2006/relationships/hyperlink" Target="https://en.wikipedia.org/wiki/Sam_Altman" TargetMode="External"/><Relationship Id="rId10" Type="http://schemas.openxmlformats.org/officeDocument/2006/relationships/image" Target="../media/image115.png"/><Relationship Id="rId4" Type="http://schemas.openxmlformats.org/officeDocument/2006/relationships/image" Target="../media/image112.png"/><Relationship Id="rId9" Type="http://schemas.openxmlformats.org/officeDocument/2006/relationships/hyperlink" Target="https://youtu.be/4ow0Qwhy1-c?t=22"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hyperlink" Target="https://youtu.be/60P7717-XOQ" TargetMode="External"/><Relationship Id="rId4" Type="http://schemas.openxmlformats.org/officeDocument/2006/relationships/hyperlink" Target="https://youtu.be/_8yVOC4ciXc"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cpm.baai.ac.cn/"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3" Type="http://schemas.openxmlformats.org/officeDocument/2006/relationships/hyperlink" Target="https://git.openi.org.cn/PCL-Platform.Intelligence/PanGu-Alpha"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hyperlink" Target="https://jina.ai/"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toyhouse.wiki:81/" TargetMode="External"/><Relationship Id="rId7" Type="http://schemas.openxmlformats.org/officeDocument/2006/relationships/hyperlink" Target="http://toyhouse.wiki:81/index.php/Special:SpecialPages"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hyperlink" Target="http://toyhouse.wiki:81/index.php/2020&#24180;&#31179;&#35748;&#30693;&#22522;&#30784;&#35838;&#31243;&#20010;&#20154;&#23398;&#20064;&#25104;&#26524;" TargetMode="External"/><Relationship Id="rId4" Type="http://schemas.openxmlformats.org/officeDocument/2006/relationships/image" Target="../media/image121.png"/></Relationships>
</file>

<file path=ppt/slides/_rels/slide59.xml.rels><?xml version="1.0" encoding="UTF-8" standalone="yes"?>
<Relationships xmlns="http://schemas.openxmlformats.org/package/2006/relationships"><Relationship Id="rId3" Type="http://schemas.openxmlformats.org/officeDocument/2006/relationships/hyperlink" Target="https://plato.stanford.edu/entries/epistemology/#toc" TargetMode="External"/><Relationship Id="rId2" Type="http://schemas.openxmlformats.org/officeDocument/2006/relationships/hyperlink" Target="https://en.wikipedia.org/wiki/Ontology" TargetMode="External"/><Relationship Id="rId1" Type="http://schemas.openxmlformats.org/officeDocument/2006/relationships/slideLayout" Target="../slideLayouts/slideLayout3.xml"/><Relationship Id="rId4" Type="http://schemas.openxmlformats.org/officeDocument/2006/relationships/hyperlink" Target="https://en.wikipedia.org/wiki/Uniform_Resource_Identifi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youtu.be/PB_9HIgSCWc?t=457"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hyperlink" Target="https://www.diffbot.com/products/natural-language/" TargetMode="External"/><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www.flightradar24.com/" TargetMode="External"/><Relationship Id="rId1" Type="http://schemas.openxmlformats.org/officeDocument/2006/relationships/slideLayout" Target="../slideLayouts/slideLayout3.xml"/><Relationship Id="rId5" Type="http://schemas.openxmlformats.org/officeDocument/2006/relationships/image" Target="../media/image127.png"/><Relationship Id="rId4" Type="http://schemas.openxmlformats.org/officeDocument/2006/relationships/hyperlink" Target="https://www.marinetraffic.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12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youtu.be/Qk0zUZW-U_M?t=346"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youtu.be/bOkqQadArfQ?t=134"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hyperlink" Target="https://people.maths.ox.ac.uk/kimm/" TargetMode="External"/><Relationship Id="rId4" Type="http://schemas.openxmlformats.org/officeDocument/2006/relationships/image" Target="../media/image132.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3" Type="http://schemas.openxmlformats.org/officeDocument/2006/relationships/hyperlink" Target="https://www.mediawiki.org/wiki/MediaWiki" TargetMode="External"/><Relationship Id="rId7" Type="http://schemas.openxmlformats.org/officeDocument/2006/relationships/hyperlink" Target="https://www.semantic-mediawiki.org/wiki/Semantic_MediaWiki" TargetMode="External"/><Relationship Id="rId12" Type="http://schemas.openxmlformats.org/officeDocument/2006/relationships/hyperlink" Target="https://blog.javan.co.id/berkenalan-dengan-graph-database-neo4j-2f377d7ed7bb" TargetMode="External"/><Relationship Id="rId17"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hyperlink" Target="https://github.com/git-lfs/git-lfs" TargetMode="External"/><Relationship Id="rId15" Type="http://schemas.openxmlformats.org/officeDocument/2006/relationships/image" Target="../media/image14.png"/><Relationship Id="rId10" Type="http://schemas.openxmlformats.org/officeDocument/2006/relationships/hyperlink" Target="https://go.neo4j.com/rs/710-RRC-335/images/Graph_Databases_for_Beginners.pdf" TargetMode="External"/><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hyperlink" Target="https://youtu.be/EOHYT5q5lhQ?t=183"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71.xml.rels><?xml version="1.0" encoding="UTF-8" standalone="yes"?>
<Relationships xmlns="http://schemas.openxmlformats.org/package/2006/relationships"><Relationship Id="rId3" Type="http://schemas.openxmlformats.org/officeDocument/2006/relationships/hyperlink" Target="https://youtu.be/ehHoOYqAT_U?t=89"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hyperlink" Target="https://youtu.be/MRwRNMgOGL0?t=449" TargetMode="External"/><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hyperlink" Target="https://youtu.be/5ra-gxc17Fk?t=31"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hyperlink" Target="https://www.springer.com/series/8349" TargetMode="External"/><Relationship Id="rId5" Type="http://schemas.openxmlformats.org/officeDocument/2006/relationships/image" Target="../media/image141.png"/><Relationship Id="rId4" Type="http://schemas.openxmlformats.org/officeDocument/2006/relationships/image" Target="../media/image140.png"/></Relationships>
</file>

<file path=ppt/slides/_rels/slide75.xml.rels><?xml version="1.0" encoding="UTF-8" standalone="yes"?>
<Relationships xmlns="http://schemas.openxmlformats.org/package/2006/relationships"><Relationship Id="rId3" Type="http://schemas.openxmlformats.org/officeDocument/2006/relationships/hyperlink" Target="https://ens.domains/"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76.xml.rels><?xml version="1.0" encoding="UTF-8" standalone="yes"?>
<Relationships xmlns="http://schemas.openxmlformats.org/package/2006/relationships"><Relationship Id="rId3" Type="http://schemas.openxmlformats.org/officeDocument/2006/relationships/hyperlink" Target="https://youtu.be/HXNhEYqFo0o?t=248"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hyperlink" Target="https://youtu.be/WPSeyjX1-4s?t=2247" TargetMode="External"/><Relationship Id="rId4" Type="http://schemas.openxmlformats.org/officeDocument/2006/relationships/image" Target="../media/image143.png"/></Relationships>
</file>

<file path=ppt/slides/_rels/slide77.xml.rels><?xml version="1.0" encoding="UTF-8" standalone="yes"?>
<Relationships xmlns="http://schemas.openxmlformats.org/package/2006/relationships"><Relationship Id="rId3" Type="http://schemas.openxmlformats.org/officeDocument/2006/relationships/hyperlink" Target="https://youtu.be/ht9QAfQpCnQ"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hyperlink" Target="https://youtu.be/Mv9NEXX1VHc" TargetMode="External"/><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librarykvjhagrakhand.wordpress.com/encyclopedia-britannica/" TargetMode="External"/><Relationship Id="rId5" Type="http://schemas.openxmlformats.org/officeDocument/2006/relationships/hyperlink" Target="https://www.pcmag.com/encyclopedia/term/hash-table" TargetMode="External"/><Relationship Id="rId4" Type="http://schemas.openxmlformats.org/officeDocument/2006/relationships/image" Target="../media/image18.gif"/></Relationships>
</file>

<file path=ppt/slides/_rels/slide80.xml.rels><?xml version="1.0" encoding="UTF-8" standalone="yes"?>
<Relationships xmlns="http://schemas.openxmlformats.org/package/2006/relationships"><Relationship Id="rId8" Type="http://schemas.openxmlformats.org/officeDocument/2006/relationships/image" Target="../media/image151.jpeg"/><Relationship Id="rId3" Type="http://schemas.openxmlformats.org/officeDocument/2006/relationships/hyperlink" Target="https://en.wikipedia.org/wiki/Vladimir_Voevodsky" TargetMode="External"/><Relationship Id="rId7" Type="http://schemas.openxmlformats.org/officeDocument/2006/relationships/image" Target="../media/image150.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hyperlink" Target="https://www.quantamagazine.org/univalent-foundations-redefines-mathematics-20150519/" TargetMode="External"/><Relationship Id="rId11" Type="http://schemas.openxmlformats.org/officeDocument/2006/relationships/image" Target="../media/image153.png"/><Relationship Id="rId5" Type="http://schemas.openxmlformats.org/officeDocument/2006/relationships/image" Target="../media/image149.png"/><Relationship Id="rId10" Type="http://schemas.openxmlformats.org/officeDocument/2006/relationships/image" Target="../media/image152.png"/><Relationship Id="rId4" Type="http://schemas.openxmlformats.org/officeDocument/2006/relationships/hyperlink" Target="https://homotopytypetheory.org/book/" TargetMode="External"/><Relationship Id="rId9" Type="http://schemas.openxmlformats.org/officeDocument/2006/relationships/hyperlink" Target="https://github.com/UniMath/UniMath"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youtu.be/XxFGokyYo6g"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hyperlink" Target="https://scholar.google.com/citations?user=H5vP5RMAAAAJ&amp;hl=en" TargetMode="External"/><Relationship Id="rId4" Type="http://schemas.openxmlformats.org/officeDocument/2006/relationships/image" Target="../media/image154.png"/></Relationships>
</file>

<file path=ppt/slides/_rels/slide82.xml.rels><?xml version="1.0" encoding="UTF-8" standalone="yes"?>
<Relationships xmlns="http://schemas.openxmlformats.org/package/2006/relationships"><Relationship Id="rId3" Type="http://schemas.openxmlformats.org/officeDocument/2006/relationships/hyperlink" Target="http://www.cs.cmu.edu/~rwh/"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hyperlink" Target="https://youtu.be/LE0SSLizYUI?t=48"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mathematica.stackexchange.com/questions/85750/memoization-with-pure-functions"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157.png"/><Relationship Id="rId5" Type="http://schemas.openxmlformats.org/officeDocument/2006/relationships/hyperlink" Target="https://www.python-course.eu/python3_memoization.php" TargetMode="External"/><Relationship Id="rId4" Type="http://schemas.openxmlformats.org/officeDocument/2006/relationships/image" Target="../media/image156.png"/></Relationships>
</file>

<file path=ppt/slides/_rels/slide8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hyperlink" Target="https://youtu.be/BdXWlQsd7RI?t=161" TargetMode="External"/><Relationship Id="rId4" Type="http://schemas.openxmlformats.org/officeDocument/2006/relationships/image" Target="../media/image159.png"/></Relationships>
</file>

<file path=ppt/slides/_rels/slide86.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162.png"/><Relationship Id="rId5" Type="http://schemas.openxmlformats.org/officeDocument/2006/relationships/hyperlink" Target="https://youtu.be/H99CMUFPv0U?t=4204" TargetMode="External"/><Relationship Id="rId4" Type="http://schemas.openxmlformats.org/officeDocument/2006/relationships/image" Target="../media/image161.png"/></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5" Type="http://schemas.openxmlformats.org/officeDocument/2006/relationships/image" Target="../media/image163.png"/><Relationship Id="rId4" Type="http://schemas.openxmlformats.org/officeDocument/2006/relationships/hyperlink" Target="https://en.wikipedia.org/wiki/Henri_Poincar%C3%A9"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wiki2.org/en/True_name"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dirty="0"/>
              <a:t>22</a:t>
            </a:r>
            <a:r>
              <a:rPr lang="en" dirty="0"/>
              <a:t>, 2021</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Namespace Management</a:t>
            </a:r>
            <a:br>
              <a:rPr lang="en-US" sz="2400" dirty="0"/>
            </a:br>
            <a:r>
              <a:rPr lang="en-US" sz="2400" dirty="0"/>
              <a:t>Week 2</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Universal Data Abstraction</a:t>
            </a:r>
            <a:endParaRPr/>
          </a:p>
        </p:txBody>
      </p:sp>
      <p:sp>
        <p:nvSpPr>
          <p:cNvPr id="419" name="Google Shape;419;p50"/>
          <p:cNvSpPr txBox="1">
            <a:spLocks noGrp="1"/>
          </p:cNvSpPr>
          <p:nvPr>
            <p:ph type="subTitle" idx="1"/>
          </p:nvPr>
        </p:nvSpPr>
        <p:spPr>
          <a:xfrm>
            <a:off x="368750" y="2035500"/>
            <a:ext cx="8520600" cy="14091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dirty="0"/>
              <a:t>Cognitive Effectiveness can be enhanced by</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a Unifying Data Abstraction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i="1"/>
              <a:t>A scale-free Instrumentation for managing terms</a:t>
            </a:r>
            <a:r>
              <a:rPr lang="en"/>
              <a:t>... </a:t>
            </a:r>
            <a:endParaRPr/>
          </a:p>
        </p:txBody>
      </p:sp>
      <p:pic>
        <p:nvPicPr>
          <p:cNvPr id="94" name="Google Shape;94;p18"/>
          <p:cNvPicPr preferRelativeResize="0"/>
          <p:nvPr/>
        </p:nvPicPr>
        <p:blipFill>
          <a:blip r:embed="rId3">
            <a:alphaModFix/>
          </a:blip>
          <a:stretch>
            <a:fillRect/>
          </a:stretch>
        </p:blipFill>
        <p:spPr>
          <a:xfrm>
            <a:off x="448426" y="1634250"/>
            <a:ext cx="3715277" cy="2228973"/>
          </a:xfrm>
          <a:prstGeom prst="rect">
            <a:avLst/>
          </a:prstGeom>
          <a:noFill/>
          <a:ln>
            <a:noFill/>
          </a:ln>
        </p:spPr>
      </p:pic>
      <p:pic>
        <p:nvPicPr>
          <p:cNvPr id="95" name="Google Shape;95;p18">
            <a:hlinkClick r:id="rId4"/>
          </p:cNvPr>
          <p:cNvPicPr preferRelativeResize="0"/>
          <p:nvPr/>
        </p:nvPicPr>
        <p:blipFill>
          <a:blip r:embed="rId5">
            <a:alphaModFix/>
          </a:blip>
          <a:stretch>
            <a:fillRect/>
          </a:stretch>
        </p:blipFill>
        <p:spPr>
          <a:xfrm>
            <a:off x="4233753" y="1183563"/>
            <a:ext cx="4675495" cy="3130340"/>
          </a:xfrm>
          <a:prstGeom prst="rect">
            <a:avLst/>
          </a:prstGeom>
          <a:noFill/>
          <a:ln>
            <a:noFill/>
          </a:ln>
        </p:spPr>
      </p:pic>
      <p:pic>
        <p:nvPicPr>
          <p:cNvPr id="96" name="Google Shape;96;p18">
            <a:hlinkClick r:id="rId6"/>
          </p:cNvPr>
          <p:cNvPicPr preferRelativeResize="0"/>
          <p:nvPr/>
        </p:nvPicPr>
        <p:blipFill>
          <a:blip r:embed="rId7">
            <a:alphaModFix/>
          </a:blip>
          <a:stretch>
            <a:fillRect/>
          </a:stretch>
        </p:blipFill>
        <p:spPr>
          <a:xfrm>
            <a:off x="7126175" y="4376774"/>
            <a:ext cx="520821" cy="578549"/>
          </a:xfrm>
          <a:prstGeom prst="rect">
            <a:avLst/>
          </a:prstGeom>
          <a:noFill/>
          <a:ln>
            <a:noFill/>
          </a:ln>
        </p:spPr>
      </p:pic>
      <p:pic>
        <p:nvPicPr>
          <p:cNvPr id="97" name="Google Shape;97;p18"/>
          <p:cNvPicPr preferRelativeResize="0"/>
          <p:nvPr/>
        </p:nvPicPr>
        <p:blipFill>
          <a:blip r:embed="rId8">
            <a:alphaModFix/>
          </a:blip>
          <a:stretch>
            <a:fillRect/>
          </a:stretch>
        </p:blipFill>
        <p:spPr>
          <a:xfrm>
            <a:off x="8071149" y="4376771"/>
            <a:ext cx="472299" cy="578554"/>
          </a:xfrm>
          <a:prstGeom prst="rect">
            <a:avLst/>
          </a:prstGeom>
          <a:noFill/>
          <a:ln>
            <a:noFill/>
          </a:ln>
        </p:spPr>
      </p:pic>
      <p:sp>
        <p:nvSpPr>
          <p:cNvPr id="98" name="Google Shape;98;p18"/>
          <p:cNvSpPr txBox="1"/>
          <p:nvPr/>
        </p:nvSpPr>
        <p:spPr>
          <a:xfrm>
            <a:off x="139525" y="4465950"/>
            <a:ext cx="6955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Lato"/>
                <a:ea typeface="Lato"/>
                <a:cs typeface="Lato"/>
                <a:sym typeface="Lato"/>
              </a:rPr>
              <a:t>A Digital Media Library based on Industrial Strength Technology/Data Standards:</a:t>
            </a:r>
            <a:endParaRPr>
              <a:latin typeface="Lato"/>
              <a:ea typeface="Lato"/>
              <a:cs typeface="Lato"/>
              <a:sym typeface="Lato"/>
            </a:endParaRPr>
          </a:p>
        </p:txBody>
      </p:sp>
      <p:sp>
        <p:nvSpPr>
          <p:cNvPr id="99" name="Google Shape;99;p18"/>
          <p:cNvSpPr txBox="1"/>
          <p:nvPr/>
        </p:nvSpPr>
        <p:spPr>
          <a:xfrm>
            <a:off x="4596750" y="860975"/>
            <a:ext cx="431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Personal/Project Knowledge Container (</a:t>
            </a:r>
            <a:r>
              <a:rPr lang="en" u="sng">
                <a:solidFill>
                  <a:schemeClr val="hlink"/>
                </a:solidFill>
                <a:latin typeface="Lato"/>
                <a:ea typeface="Lato"/>
                <a:cs typeface="Lato"/>
                <a:sym typeface="Lato"/>
                <a:hlinkClick r:id="rId9"/>
              </a:rPr>
              <a:t>PKC</a:t>
            </a:r>
            <a:r>
              <a:rPr lang="en">
                <a:latin typeface="Lato"/>
                <a:ea typeface="Lato"/>
                <a:cs typeface="Lato"/>
                <a:sym typeface="Lato"/>
              </a:rPr>
              <a:t>)</a:t>
            </a:r>
            <a:endParaRPr>
              <a:latin typeface="Lato"/>
              <a:ea typeface="Lato"/>
              <a:cs typeface="Lato"/>
              <a:sym typeface="Lato"/>
            </a:endParaRPr>
          </a:p>
        </p:txBody>
      </p:sp>
      <p:sp>
        <p:nvSpPr>
          <p:cNvPr id="100" name="Google Shape;100;p18"/>
          <p:cNvSpPr txBox="1"/>
          <p:nvPr/>
        </p:nvSpPr>
        <p:spPr>
          <a:xfrm>
            <a:off x="311700" y="860975"/>
            <a:ext cx="4312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Global/Centralized Knowledge Container (</a:t>
            </a:r>
            <a:r>
              <a:rPr lang="en" u="sng">
                <a:solidFill>
                  <a:schemeClr val="hlink"/>
                </a:solidFill>
                <a:latin typeface="Lato"/>
                <a:ea typeface="Lato"/>
                <a:cs typeface="Lato"/>
                <a:sym typeface="Lato"/>
                <a:hlinkClick r:id="rId10"/>
              </a:rPr>
              <a:t>Bodleian</a:t>
            </a: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1098175"/>
            <a:ext cx="8520600" cy="1232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50" i="1">
                <a:highlight>
                  <a:srgbClr val="FFFFFF"/>
                </a:highlight>
              </a:rPr>
              <a:t>“Everything should be made as simple as possible,</a:t>
            </a:r>
            <a:endParaRPr sz="2450" i="1">
              <a:highlight>
                <a:srgbClr val="FFFFFF"/>
              </a:highlight>
            </a:endParaRPr>
          </a:p>
          <a:p>
            <a:pPr marL="0" lvl="0" indent="0" algn="ctr" rtl="0">
              <a:spcBef>
                <a:spcPts val="0"/>
              </a:spcBef>
              <a:spcAft>
                <a:spcPts val="0"/>
              </a:spcAft>
              <a:buNone/>
            </a:pPr>
            <a:r>
              <a:rPr lang="en" sz="2450" i="1">
                <a:highlight>
                  <a:srgbClr val="FFFFFF"/>
                </a:highlight>
              </a:rPr>
              <a:t>but not simpler.”</a:t>
            </a:r>
            <a:endParaRPr sz="2450" i="1">
              <a:highlight>
                <a:srgbClr val="FFFFFF"/>
              </a:highlight>
            </a:endParaRPr>
          </a:p>
          <a:p>
            <a:pPr marL="457200" lvl="0" indent="-346075" algn="r" rtl="0">
              <a:spcBef>
                <a:spcPts val="0"/>
              </a:spcBef>
              <a:spcAft>
                <a:spcPts val="0"/>
              </a:spcAft>
              <a:buSzPts val="1850"/>
              <a:buChar char="-"/>
            </a:pPr>
            <a:r>
              <a:rPr lang="en" sz="1850" i="1">
                <a:highlight>
                  <a:srgbClr val="FFFFFF"/>
                </a:highlight>
              </a:rPr>
              <a:t>Albert Einstein</a:t>
            </a:r>
            <a:endParaRPr sz="1850" i="1">
              <a:highlight>
                <a:srgbClr val="FFFFFF"/>
              </a:highlight>
            </a:endParaRPr>
          </a:p>
        </p:txBody>
      </p:sp>
      <p:sp>
        <p:nvSpPr>
          <p:cNvPr id="106" name="Google Shape;106;p19"/>
          <p:cNvSpPr txBox="1"/>
          <p:nvPr/>
        </p:nvSpPr>
        <p:spPr>
          <a:xfrm>
            <a:off x="1420650" y="2665425"/>
            <a:ext cx="63027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Lato"/>
                <a:ea typeface="Lato"/>
                <a:cs typeface="Lato"/>
                <a:sym typeface="Lato"/>
              </a:rPr>
              <a:t>Data Governance: </a:t>
            </a:r>
            <a:endParaRPr sz="2100">
              <a:latin typeface="Lato"/>
              <a:ea typeface="Lato"/>
              <a:cs typeface="Lato"/>
              <a:sym typeface="Lato"/>
            </a:endParaRPr>
          </a:p>
          <a:p>
            <a:pPr marL="0" lvl="0" indent="0" algn="ctr" rtl="0">
              <a:spcBef>
                <a:spcPts val="0"/>
              </a:spcBef>
              <a:spcAft>
                <a:spcPts val="0"/>
              </a:spcAft>
              <a:buNone/>
            </a:pPr>
            <a:r>
              <a:rPr lang="en" sz="2100">
                <a:latin typeface="Lato"/>
                <a:ea typeface="Lato"/>
                <a:cs typeface="Lato"/>
                <a:sym typeface="Lato"/>
              </a:rPr>
              <a:t>A </a:t>
            </a:r>
            <a:r>
              <a:rPr lang="en" sz="2100" b="1" i="1">
                <a:solidFill>
                  <a:srgbClr val="3C78D8"/>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sound</a:t>
            </a:r>
            <a:r>
              <a:rPr lang="en" sz="2100">
                <a:latin typeface="Lato"/>
                <a:ea typeface="Lato"/>
                <a:cs typeface="Lato"/>
                <a:sym typeface="Lato"/>
              </a:rPr>
              <a:t> data practice that attains</a:t>
            </a:r>
            <a:endParaRPr sz="2100">
              <a:latin typeface="Lato"/>
              <a:ea typeface="Lato"/>
              <a:cs typeface="Lato"/>
              <a:sym typeface="Lato"/>
            </a:endParaRPr>
          </a:p>
          <a:p>
            <a:pPr marL="0" lvl="0" indent="0" algn="ctr" rtl="0">
              <a:spcBef>
                <a:spcPts val="0"/>
              </a:spcBef>
              <a:spcAft>
                <a:spcPts val="0"/>
              </a:spcAft>
              <a:buNone/>
            </a:pPr>
            <a:r>
              <a:rPr lang="en" sz="2100" b="1" i="1">
                <a:solidFill>
                  <a:srgbClr val="3C78D8"/>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precise</a:t>
            </a:r>
            <a:r>
              <a:rPr lang="en" sz="2100">
                <a:latin typeface="Lato"/>
                <a:ea typeface="Lato"/>
                <a:cs typeface="Lato"/>
                <a:sym typeface="Lato"/>
              </a:rPr>
              <a:t>, </a:t>
            </a:r>
            <a:endParaRPr sz="2100">
              <a:latin typeface="Lato"/>
              <a:ea typeface="Lato"/>
              <a:cs typeface="Lato"/>
              <a:sym typeface="Lato"/>
            </a:endParaRPr>
          </a:p>
          <a:p>
            <a:pPr marL="0" lvl="0" indent="0" algn="ctr" rtl="0">
              <a:spcBef>
                <a:spcPts val="0"/>
              </a:spcBef>
              <a:spcAft>
                <a:spcPts val="0"/>
              </a:spcAft>
              <a:buNone/>
            </a:pPr>
            <a:r>
              <a:rPr lang="en" sz="2100">
                <a:latin typeface="Lato"/>
                <a:ea typeface="Lato"/>
                <a:cs typeface="Lato"/>
                <a:sym typeface="Lato"/>
              </a:rPr>
              <a:t>yet </a:t>
            </a:r>
            <a:r>
              <a:rPr lang="en" sz="2100" b="1" i="1">
                <a:solidFill>
                  <a:srgbClr val="3C78D8"/>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terminable</a:t>
            </a:r>
            <a:r>
              <a:rPr lang="en" sz="2100">
                <a:latin typeface="Lato"/>
                <a:ea typeface="Lato"/>
                <a:cs typeface="Lato"/>
                <a:sym typeface="Lato"/>
              </a:rPr>
              <a:t>*</a:t>
            </a:r>
            <a:endParaRPr sz="2100">
              <a:latin typeface="Lato"/>
              <a:ea typeface="Lato"/>
              <a:cs typeface="Lato"/>
              <a:sym typeface="Lato"/>
            </a:endParaRPr>
          </a:p>
          <a:p>
            <a:pPr marL="0" lvl="0" indent="0" algn="ctr" rtl="0">
              <a:spcBef>
                <a:spcPts val="0"/>
              </a:spcBef>
              <a:spcAft>
                <a:spcPts val="0"/>
              </a:spcAft>
              <a:buNone/>
            </a:pPr>
            <a:r>
              <a:rPr lang="en" sz="2100">
                <a:latin typeface="Lato"/>
                <a:ea typeface="Lato"/>
                <a:cs typeface="Lato"/>
                <a:sym typeface="Lato"/>
              </a:rPr>
              <a:t>Data Asset Management.</a:t>
            </a:r>
            <a:endParaRPr sz="2100">
              <a:latin typeface="Lato"/>
              <a:ea typeface="Lato"/>
              <a:cs typeface="Lato"/>
              <a:sym typeface="Lato"/>
            </a:endParaRPr>
          </a:p>
        </p:txBody>
      </p:sp>
      <p:sp>
        <p:nvSpPr>
          <p:cNvPr id="107" name="Google Shape;107;p19"/>
          <p:cNvSpPr txBox="1">
            <a:spLocks noGrp="1"/>
          </p:cNvSpPr>
          <p:nvPr>
            <p:ph type="title"/>
          </p:nvPr>
        </p:nvSpPr>
        <p:spPr>
          <a:xfrm>
            <a:off x="311700" y="189600"/>
            <a:ext cx="8520600" cy="572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b="1" dirty="0"/>
              <a:t>Representability</a:t>
            </a:r>
            <a:endParaRPr b="1" dirty="0"/>
          </a:p>
        </p:txBody>
      </p:sp>
      <p:sp>
        <p:nvSpPr>
          <p:cNvPr id="108" name="Google Shape;108;p19"/>
          <p:cNvSpPr txBox="1"/>
          <p:nvPr/>
        </p:nvSpPr>
        <p:spPr>
          <a:xfrm>
            <a:off x="1521600" y="4438300"/>
            <a:ext cx="6100800" cy="6156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
                <a:latin typeface="Lato"/>
                <a:ea typeface="Lato"/>
                <a:cs typeface="Lato"/>
                <a:sym typeface="Lato"/>
              </a:rPr>
              <a:t> Footnote: *Terminability: data collected is bound to work within finite resources</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Autofit/>
          </a:bodyPr>
          <a:lstStyle/>
          <a:p>
            <a:pPr algn="ctr"/>
            <a:r>
              <a:rPr lang="en-US" sz="1600" dirty="0">
                <a:solidFill>
                  <a:schemeClr val="tx1"/>
                </a:solidFill>
              </a:rPr>
              <a:t>The Fundamental Theorem of Arithmetic</a:t>
            </a:r>
            <a:br>
              <a:rPr lang="en-US" sz="1600" dirty="0">
                <a:solidFill>
                  <a:schemeClr val="tx1"/>
                </a:solidFill>
              </a:rPr>
            </a:br>
            <a:r>
              <a:rPr lang="en-US" sz="900" dirty="0">
                <a:solidFill>
                  <a:srgbClr val="FF0000"/>
                </a:solidFill>
              </a:rPr>
              <a:t>(Name Space Management Trick)</a:t>
            </a:r>
            <a:endParaRPr sz="1600"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69954" y="4580078"/>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1325102" y="4852717"/>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2278287" y="955678"/>
            <a:ext cx="4487016" cy="3628761"/>
          </a:xfrm>
          <a:prstGeom prst="rect">
            <a:avLst/>
          </a:prstGeom>
        </p:spPr>
      </p:pic>
      <p:sp>
        <p:nvSpPr>
          <p:cNvPr id="3" name="Rectangle 2">
            <a:extLst>
              <a:ext uri="{FF2B5EF4-FFF2-40B4-BE49-F238E27FC236}">
                <a16:creationId xmlns:a16="http://schemas.microsoft.com/office/drawing/2014/main" id="{541D6776-3131-DD41-805A-BF87E3063516}"/>
              </a:ext>
            </a:extLst>
          </p:cNvPr>
          <p:cNvSpPr/>
          <p:nvPr/>
        </p:nvSpPr>
        <p:spPr>
          <a:xfrm>
            <a:off x="1575827" y="18499"/>
            <a:ext cx="5992346" cy="584775"/>
          </a:xfrm>
          <a:prstGeom prst="rect">
            <a:avLst/>
          </a:prstGeom>
        </p:spPr>
        <p:txBody>
          <a:bodyPr wrap="none">
            <a:spAutoFit/>
          </a:bodyPr>
          <a:lstStyle/>
          <a:p>
            <a:pPr algn="ctr"/>
            <a:r>
              <a:rPr lang="en-US" sz="3200" dirty="0">
                <a:solidFill>
                  <a:schemeClr val="tx1"/>
                </a:solidFill>
              </a:rPr>
              <a:t>Examples of Representability (I)</a:t>
            </a:r>
          </a:p>
        </p:txBody>
      </p:sp>
    </p:spTree>
    <p:extLst>
      <p:ext uri="{BB962C8B-B14F-4D97-AF65-F5344CB8AC3E}">
        <p14:creationId xmlns:p14="http://schemas.microsoft.com/office/powerpoint/2010/main" val="302876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1" y="845601"/>
            <a:ext cx="8520600" cy="572700"/>
          </a:xfrm>
          <a:prstGeom prst="rect">
            <a:avLst/>
          </a:prstGeom>
        </p:spPr>
        <p:txBody>
          <a:bodyPr>
            <a:normAutofit/>
          </a:bodyPr>
          <a:lstStyle/>
          <a:p>
            <a:pPr algn="ctr"/>
            <a:r>
              <a:rPr lang="en-US" sz="1800" dirty="0">
                <a:solidFill>
                  <a:schemeClr val="tx1"/>
                </a:solidFill>
              </a:rPr>
              <a:t>The Fundamental Theorem of Algebra</a:t>
            </a:r>
            <a:endParaRPr sz="18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775093" y="3851373"/>
            <a:ext cx="2339102" cy="253916"/>
          </a:xfrm>
          <a:prstGeom prst="rect">
            <a:avLst/>
          </a:prstGeom>
          <a:noFill/>
        </p:spPr>
        <p:txBody>
          <a:bodyPr wrap="none" rtlCol="0">
            <a:spAutoFit/>
          </a:bodyPr>
          <a:lstStyle/>
          <a:p>
            <a:r>
              <a:rPr lang="en-US" sz="1050" dirty="0">
                <a:hlinkClick r:id="rId3"/>
              </a:rPr>
              <a:t>https://youtu.be/d8-LO6FCna0?t=65</a:t>
            </a:r>
            <a:endParaRPr lang="en-TW" sz="1050" dirty="0"/>
          </a:p>
        </p:txBody>
      </p:sp>
      <p:pic>
        <p:nvPicPr>
          <p:cNvPr id="4" name="Picture 3">
            <a:hlinkClick r:id="rId3"/>
            <a:extLst>
              <a:ext uri="{FF2B5EF4-FFF2-40B4-BE49-F238E27FC236}">
                <a16:creationId xmlns:a16="http://schemas.microsoft.com/office/drawing/2014/main" id="{2441DA5B-5CFA-374A-AE7D-37136FDBB799}"/>
              </a:ext>
            </a:extLst>
          </p:cNvPr>
          <p:cNvPicPr>
            <a:picLocks noChangeAspect="1"/>
          </p:cNvPicPr>
          <p:nvPr/>
        </p:nvPicPr>
        <p:blipFill>
          <a:blip r:embed="rId4"/>
          <a:stretch>
            <a:fillRect/>
          </a:stretch>
        </p:blipFill>
        <p:spPr>
          <a:xfrm>
            <a:off x="311700" y="1508488"/>
            <a:ext cx="4058077" cy="2292314"/>
          </a:xfrm>
          <a:prstGeom prst="rect">
            <a:avLst/>
          </a:prstGeom>
        </p:spPr>
      </p:pic>
      <p:pic>
        <p:nvPicPr>
          <p:cNvPr id="7" name="Picture 6">
            <a:hlinkClick r:id="rId5"/>
            <a:extLst>
              <a:ext uri="{FF2B5EF4-FFF2-40B4-BE49-F238E27FC236}">
                <a16:creationId xmlns:a16="http://schemas.microsoft.com/office/drawing/2014/main" id="{53F82172-772C-BE43-935D-1814BB22D4A3}"/>
              </a:ext>
            </a:extLst>
          </p:cNvPr>
          <p:cNvPicPr>
            <a:picLocks noChangeAspect="1"/>
          </p:cNvPicPr>
          <p:nvPr/>
        </p:nvPicPr>
        <p:blipFill>
          <a:blip r:embed="rId6"/>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5"/>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11700" y="4250200"/>
            <a:ext cx="3357009" cy="415498"/>
          </a:xfrm>
          <a:prstGeom prst="rect">
            <a:avLst/>
          </a:prstGeom>
          <a:noFill/>
        </p:spPr>
        <p:txBody>
          <a:bodyPr wrap="none" rtlCol="0">
            <a:spAutoFit/>
          </a:bodyPr>
          <a:lstStyle/>
          <a:p>
            <a:r>
              <a:rPr lang="en-US" sz="1050" b="1" dirty="0"/>
              <a:t>Fundamental theorem of algebra | Khan Academy</a:t>
            </a:r>
          </a:p>
          <a:p>
            <a:endParaRPr lang="en-TW" sz="1050" dirty="0"/>
          </a:p>
        </p:txBody>
      </p:sp>
      <p:sp>
        <p:nvSpPr>
          <p:cNvPr id="11" name="City of the Future Thinkers">
            <a:extLst>
              <a:ext uri="{FF2B5EF4-FFF2-40B4-BE49-F238E27FC236}">
                <a16:creationId xmlns:a16="http://schemas.microsoft.com/office/drawing/2014/main" id="{7E6E85AD-D6BD-6145-9D86-23D5E2EB3D4A}"/>
              </a:ext>
            </a:extLst>
          </p:cNvPr>
          <p:cNvSpPr txBox="1">
            <a:spLocks/>
          </p:cNvSpPr>
          <p:nvPr/>
        </p:nvSpPr>
        <p:spPr>
          <a:xfrm>
            <a:off x="513924" y="409327"/>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solidFill>
                  <a:schemeClr val="tx1"/>
                </a:solidFill>
              </a:rPr>
              <a:t>Examples of Representability (II)</a:t>
            </a:r>
          </a:p>
        </p:txBody>
      </p:sp>
    </p:spTree>
    <p:extLst>
      <p:ext uri="{BB962C8B-B14F-4D97-AF65-F5344CB8AC3E}">
        <p14:creationId xmlns:p14="http://schemas.microsoft.com/office/powerpoint/2010/main" val="497704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563820"/>
            <a:ext cx="8520600" cy="572700"/>
          </a:xfrm>
          <a:prstGeom prst="rect">
            <a:avLst/>
          </a:prstGeom>
        </p:spPr>
        <p:txBody>
          <a:bodyPr>
            <a:normAutofit/>
          </a:bodyPr>
          <a:lstStyle/>
          <a:p>
            <a:pPr algn="ctr"/>
            <a:r>
              <a:rPr lang="en-US" sz="1600" dirty="0">
                <a:solidFill>
                  <a:schemeClr val="tx1"/>
                </a:solidFill>
              </a:rPr>
              <a:t>The Polynomial that appears in Fast Fourier Transform</a:t>
            </a:r>
            <a:endParaRPr sz="16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356763" y="4781409"/>
            <a:ext cx="2430474" cy="253916"/>
          </a:xfrm>
          <a:prstGeom prst="rect">
            <a:avLst/>
          </a:prstGeom>
          <a:noFill/>
        </p:spPr>
        <p:txBody>
          <a:bodyPr wrap="none" rtlCol="0">
            <a:spAutoFit/>
          </a:bodyPr>
          <a:lstStyle/>
          <a:p>
            <a:r>
              <a:rPr lang="en-US" sz="1050" dirty="0">
                <a:hlinkClick r:id="rId3"/>
              </a:rPr>
              <a:t>https://youtu.be/h7apO7q16V0?t=732</a:t>
            </a:r>
            <a:endParaRPr lang="en-TW" sz="1050" dirty="0"/>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73020" y="1154070"/>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
        <p:nvSpPr>
          <p:cNvPr id="8" name="City of the Future Thinkers">
            <a:extLst>
              <a:ext uri="{FF2B5EF4-FFF2-40B4-BE49-F238E27FC236}">
                <a16:creationId xmlns:a16="http://schemas.microsoft.com/office/drawing/2014/main" id="{1AAF6034-B9B8-3348-A2F2-1977E593ABF9}"/>
              </a:ext>
            </a:extLst>
          </p:cNvPr>
          <p:cNvSpPr txBox="1">
            <a:spLocks/>
          </p:cNvSpPr>
          <p:nvPr/>
        </p:nvSpPr>
        <p:spPr>
          <a:xfrm>
            <a:off x="345267" y="188997"/>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solidFill>
                  <a:schemeClr val="tx1"/>
                </a:solidFill>
              </a:rPr>
              <a:t>Examples of Representability (III)</a:t>
            </a:r>
          </a:p>
        </p:txBody>
      </p:sp>
    </p:spTree>
    <p:extLst>
      <p:ext uri="{BB962C8B-B14F-4D97-AF65-F5344CB8AC3E}">
        <p14:creationId xmlns:p14="http://schemas.microsoft.com/office/powerpoint/2010/main" val="235222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a:hlinkClick r:id="rId3"/>
          </p:cNvPr>
          <p:cNvPicPr preferRelativeResize="0"/>
          <p:nvPr/>
        </p:nvPicPr>
        <p:blipFill>
          <a:blip r:embed="rId4">
            <a:alphaModFix/>
          </a:blip>
          <a:stretch>
            <a:fillRect/>
          </a:stretch>
        </p:blipFill>
        <p:spPr>
          <a:xfrm>
            <a:off x="6346558" y="3924335"/>
            <a:ext cx="344592" cy="382801"/>
          </a:xfrm>
          <a:prstGeom prst="rect">
            <a:avLst/>
          </a:prstGeom>
          <a:noFill/>
          <a:ln>
            <a:noFill/>
          </a:ln>
        </p:spPr>
      </p:pic>
      <p:sp>
        <p:nvSpPr>
          <p:cNvPr id="114" name="Google Shape;114;p20"/>
          <p:cNvSpPr/>
          <p:nvPr/>
        </p:nvSpPr>
        <p:spPr>
          <a:xfrm rot="5399997">
            <a:off x="5418089" y="1968698"/>
            <a:ext cx="731520" cy="1371600"/>
          </a:xfrm>
          <a:prstGeom prst="flowChartMerg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15" name="Google Shape;115;p20"/>
          <p:cNvSpPr txBox="1">
            <a:spLocks noGrp="1"/>
          </p:cNvSpPr>
          <p:nvPr>
            <p:ph type="title"/>
          </p:nvPr>
        </p:nvSpPr>
        <p:spPr>
          <a:xfrm>
            <a:off x="311700" y="171400"/>
            <a:ext cx="8520600" cy="55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Representability at scale = </a:t>
            </a:r>
            <a:r>
              <a:rPr lang="en" b="1" i="1" dirty="0"/>
              <a:t>Accountable</a:t>
            </a:r>
            <a:r>
              <a:rPr lang="en" dirty="0"/>
              <a:t> Namespaces</a:t>
            </a:r>
            <a:endParaRPr dirty="0"/>
          </a:p>
        </p:txBody>
      </p:sp>
      <p:pic>
        <p:nvPicPr>
          <p:cNvPr id="116" name="Google Shape;116;p20"/>
          <p:cNvPicPr preferRelativeResize="0"/>
          <p:nvPr/>
        </p:nvPicPr>
        <p:blipFill>
          <a:blip r:embed="rId5">
            <a:alphaModFix/>
          </a:blip>
          <a:stretch>
            <a:fillRect/>
          </a:stretch>
        </p:blipFill>
        <p:spPr>
          <a:xfrm>
            <a:off x="4650099" y="1045900"/>
            <a:ext cx="453750" cy="470650"/>
          </a:xfrm>
          <a:prstGeom prst="rect">
            <a:avLst/>
          </a:prstGeom>
          <a:noFill/>
          <a:ln>
            <a:noFill/>
          </a:ln>
        </p:spPr>
      </p:pic>
      <p:sp>
        <p:nvSpPr>
          <p:cNvPr id="117" name="Google Shape;117;p20"/>
          <p:cNvSpPr/>
          <p:nvPr/>
        </p:nvSpPr>
        <p:spPr>
          <a:xfrm>
            <a:off x="4330900" y="1166950"/>
            <a:ext cx="228600" cy="228600"/>
          </a:xfrm>
          <a:prstGeom prst="ellipse">
            <a:avLst/>
          </a:prstGeom>
          <a:solidFill>
            <a:srgbClr val="EA999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a:off x="4193500" y="1635088"/>
            <a:ext cx="502800" cy="502800"/>
          </a:xfrm>
          <a:prstGeom prst="ellipse">
            <a:avLst/>
          </a:prstGeom>
          <a:solidFill>
            <a:srgbClr val="EA999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a:off x="4239100" y="1680688"/>
            <a:ext cx="411600" cy="411600"/>
          </a:xfrm>
          <a:prstGeom prst="ellipse">
            <a:avLst/>
          </a:prstGeom>
          <a:solidFill>
            <a:srgbClr val="A4C2F4"/>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 name="Google Shape;120;p20"/>
          <p:cNvCxnSpPr>
            <a:stCxn id="117" idx="4"/>
            <a:endCxn id="119" idx="0"/>
          </p:cNvCxnSpPr>
          <p:nvPr/>
        </p:nvCxnSpPr>
        <p:spPr>
          <a:xfrm flipH="1">
            <a:off x="4444900" y="1395550"/>
            <a:ext cx="300" cy="285000"/>
          </a:xfrm>
          <a:prstGeom prst="straightConnector1">
            <a:avLst/>
          </a:prstGeom>
          <a:noFill/>
          <a:ln w="19050" cap="flat" cmpd="sng">
            <a:solidFill>
              <a:srgbClr val="FF0000"/>
            </a:solidFill>
            <a:prstDash val="solid"/>
            <a:round/>
            <a:headEnd type="none" w="med" len="med"/>
            <a:tailEnd type="triangle" w="med" len="med"/>
          </a:ln>
        </p:spPr>
      </p:cxnSp>
      <p:sp>
        <p:nvSpPr>
          <p:cNvPr id="121" name="Google Shape;121;p20"/>
          <p:cNvSpPr txBox="1"/>
          <p:nvPr/>
        </p:nvSpPr>
        <p:spPr>
          <a:xfrm>
            <a:off x="3863800" y="2377450"/>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Page</a:t>
            </a:r>
            <a:endParaRPr sz="2400" b="1">
              <a:latin typeface="Lato"/>
              <a:ea typeface="Lato"/>
              <a:cs typeface="Lato"/>
              <a:sym typeface="Lato"/>
            </a:endParaRPr>
          </a:p>
        </p:txBody>
      </p:sp>
      <p:sp>
        <p:nvSpPr>
          <p:cNvPr id="122" name="Google Shape;122;p20"/>
          <p:cNvSpPr txBox="1"/>
          <p:nvPr/>
        </p:nvSpPr>
        <p:spPr>
          <a:xfrm>
            <a:off x="6768125" y="2367075"/>
            <a:ext cx="1312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Lato"/>
                <a:ea typeface="Lato"/>
                <a:cs typeface="Lato"/>
                <a:sym typeface="Lato"/>
              </a:rPr>
              <a:t>Service</a:t>
            </a:r>
            <a:endParaRPr sz="2400">
              <a:latin typeface="Lato"/>
              <a:ea typeface="Lato"/>
              <a:cs typeface="Lato"/>
              <a:sym typeface="Lato"/>
            </a:endParaRPr>
          </a:p>
        </p:txBody>
      </p:sp>
      <p:cxnSp>
        <p:nvCxnSpPr>
          <p:cNvPr id="123" name="Google Shape;123;p20"/>
          <p:cNvCxnSpPr/>
          <p:nvPr/>
        </p:nvCxnSpPr>
        <p:spPr>
          <a:xfrm>
            <a:off x="5951163" y="3072700"/>
            <a:ext cx="9000" cy="1554600"/>
          </a:xfrm>
          <a:prstGeom prst="straightConnector1">
            <a:avLst/>
          </a:prstGeom>
          <a:noFill/>
          <a:ln w="9525" cap="flat" cmpd="sng">
            <a:solidFill>
              <a:schemeClr val="dk2"/>
            </a:solidFill>
            <a:prstDash val="solid"/>
            <a:round/>
            <a:headEnd type="none" w="med" len="med"/>
            <a:tailEnd type="none" w="med" len="med"/>
          </a:ln>
        </p:spPr>
      </p:cxnSp>
      <p:cxnSp>
        <p:nvCxnSpPr>
          <p:cNvPr id="124" name="Google Shape;124;p20"/>
          <p:cNvCxnSpPr/>
          <p:nvPr/>
        </p:nvCxnSpPr>
        <p:spPr>
          <a:xfrm flipH="1">
            <a:off x="2860113" y="3101200"/>
            <a:ext cx="9600" cy="1554600"/>
          </a:xfrm>
          <a:prstGeom prst="straightConnector1">
            <a:avLst/>
          </a:prstGeom>
          <a:noFill/>
          <a:ln w="9525" cap="flat" cmpd="sng">
            <a:solidFill>
              <a:schemeClr val="dk2"/>
            </a:solidFill>
            <a:prstDash val="solid"/>
            <a:round/>
            <a:headEnd type="none" w="med" len="med"/>
            <a:tailEnd type="none" w="med" len="med"/>
          </a:ln>
        </p:spPr>
      </p:cxnSp>
      <p:sp>
        <p:nvSpPr>
          <p:cNvPr id="125" name="Google Shape;125;p20"/>
          <p:cNvSpPr txBox="1"/>
          <p:nvPr/>
        </p:nvSpPr>
        <p:spPr>
          <a:xfrm>
            <a:off x="803988" y="2446513"/>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Lato"/>
                <a:ea typeface="Lato"/>
                <a:cs typeface="Lato"/>
                <a:sym typeface="Lato"/>
              </a:rPr>
              <a:t>File</a:t>
            </a:r>
            <a:endParaRPr sz="2400">
              <a:latin typeface="Lato"/>
              <a:ea typeface="Lato"/>
              <a:cs typeface="Lato"/>
              <a:sym typeface="Lato"/>
            </a:endParaRPr>
          </a:p>
        </p:txBody>
      </p:sp>
      <p:pic>
        <p:nvPicPr>
          <p:cNvPr id="126" name="Google Shape;126;p20">
            <a:hlinkClick r:id="rId6"/>
          </p:cNvPr>
          <p:cNvPicPr preferRelativeResize="0"/>
          <p:nvPr/>
        </p:nvPicPr>
        <p:blipFill>
          <a:blip r:embed="rId7">
            <a:alphaModFix/>
          </a:blip>
          <a:stretch>
            <a:fillRect/>
          </a:stretch>
        </p:blipFill>
        <p:spPr>
          <a:xfrm>
            <a:off x="864139" y="4144595"/>
            <a:ext cx="1326931" cy="554100"/>
          </a:xfrm>
          <a:prstGeom prst="rect">
            <a:avLst/>
          </a:prstGeom>
          <a:noFill/>
          <a:ln>
            <a:noFill/>
          </a:ln>
        </p:spPr>
      </p:pic>
      <p:sp>
        <p:nvSpPr>
          <p:cNvPr id="127" name="Google Shape;127;p20"/>
          <p:cNvSpPr/>
          <p:nvPr/>
        </p:nvSpPr>
        <p:spPr>
          <a:xfrm rot="-5400003" flipH="1">
            <a:off x="2696537" y="1958325"/>
            <a:ext cx="731525" cy="1371600"/>
          </a:xfrm>
          <a:prstGeom prst="flowChartMerg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pic>
        <p:nvPicPr>
          <p:cNvPr id="128" name="Google Shape;128;p20"/>
          <p:cNvPicPr preferRelativeResize="0"/>
          <p:nvPr/>
        </p:nvPicPr>
        <p:blipFill>
          <a:blip r:embed="rId8">
            <a:alphaModFix/>
          </a:blip>
          <a:stretch>
            <a:fillRect/>
          </a:stretch>
        </p:blipFill>
        <p:spPr>
          <a:xfrm>
            <a:off x="5960175" y="2448690"/>
            <a:ext cx="411601" cy="411620"/>
          </a:xfrm>
          <a:prstGeom prst="rect">
            <a:avLst/>
          </a:prstGeom>
          <a:noFill/>
          <a:ln>
            <a:noFill/>
          </a:ln>
        </p:spPr>
      </p:pic>
      <p:pic>
        <p:nvPicPr>
          <p:cNvPr id="129" name="Google Shape;129;p20"/>
          <p:cNvPicPr preferRelativeResize="0"/>
          <p:nvPr/>
        </p:nvPicPr>
        <p:blipFill>
          <a:blip r:embed="rId8">
            <a:alphaModFix/>
          </a:blip>
          <a:stretch>
            <a:fillRect/>
          </a:stretch>
        </p:blipFill>
        <p:spPr>
          <a:xfrm>
            <a:off x="2458125" y="2448690"/>
            <a:ext cx="411601" cy="411620"/>
          </a:xfrm>
          <a:prstGeom prst="rect">
            <a:avLst/>
          </a:prstGeom>
          <a:noFill/>
          <a:ln>
            <a:noFill/>
          </a:ln>
        </p:spPr>
      </p:pic>
      <p:sp>
        <p:nvSpPr>
          <p:cNvPr id="130" name="Google Shape;130;p20"/>
          <p:cNvSpPr/>
          <p:nvPr/>
        </p:nvSpPr>
        <p:spPr>
          <a:xfrm>
            <a:off x="2248650" y="2269225"/>
            <a:ext cx="167400" cy="803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6435150" y="2278425"/>
            <a:ext cx="167400" cy="803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132;p20"/>
          <p:cNvCxnSpPr>
            <a:stCxn id="119" idx="2"/>
            <a:endCxn id="125" idx="0"/>
          </p:cNvCxnSpPr>
          <p:nvPr/>
        </p:nvCxnSpPr>
        <p:spPr>
          <a:xfrm flipH="1">
            <a:off x="1385200" y="1886488"/>
            <a:ext cx="2853900" cy="560100"/>
          </a:xfrm>
          <a:prstGeom prst="curvedConnector2">
            <a:avLst/>
          </a:prstGeom>
          <a:noFill/>
          <a:ln w="9525" cap="flat" cmpd="sng">
            <a:solidFill>
              <a:srgbClr val="4A86E8"/>
            </a:solidFill>
            <a:prstDash val="solid"/>
            <a:round/>
            <a:headEnd type="none" w="med" len="med"/>
            <a:tailEnd type="triangle" w="med" len="med"/>
          </a:ln>
        </p:spPr>
      </p:cxnSp>
      <p:cxnSp>
        <p:nvCxnSpPr>
          <p:cNvPr id="133" name="Google Shape;133;p20"/>
          <p:cNvCxnSpPr>
            <a:stCxn id="119" idx="6"/>
            <a:endCxn id="122" idx="0"/>
          </p:cNvCxnSpPr>
          <p:nvPr/>
        </p:nvCxnSpPr>
        <p:spPr>
          <a:xfrm>
            <a:off x="4650700" y="1886488"/>
            <a:ext cx="2773800" cy="480600"/>
          </a:xfrm>
          <a:prstGeom prst="curvedConnector2">
            <a:avLst/>
          </a:prstGeom>
          <a:noFill/>
          <a:ln w="9525" cap="flat" cmpd="sng">
            <a:solidFill>
              <a:srgbClr val="4A86E8"/>
            </a:solidFill>
            <a:prstDash val="solid"/>
            <a:round/>
            <a:headEnd type="none" w="med" len="med"/>
            <a:tailEnd type="triangle" w="med" len="med"/>
          </a:ln>
        </p:spPr>
      </p:cxnSp>
      <p:cxnSp>
        <p:nvCxnSpPr>
          <p:cNvPr id="134" name="Google Shape;134;p20"/>
          <p:cNvCxnSpPr>
            <a:stCxn id="119" idx="4"/>
            <a:endCxn id="121" idx="0"/>
          </p:cNvCxnSpPr>
          <p:nvPr/>
        </p:nvCxnSpPr>
        <p:spPr>
          <a:xfrm rot="-5400000" flipH="1">
            <a:off x="4302550" y="2234638"/>
            <a:ext cx="285300" cy="600"/>
          </a:xfrm>
          <a:prstGeom prst="curvedConnector3">
            <a:avLst>
              <a:gd name="adj1" fmla="val 49976"/>
            </a:avLst>
          </a:prstGeom>
          <a:noFill/>
          <a:ln w="9525" cap="flat" cmpd="sng">
            <a:solidFill>
              <a:srgbClr val="4A86E8"/>
            </a:solidFill>
            <a:prstDash val="solid"/>
            <a:round/>
            <a:headEnd type="none" w="med" len="med"/>
            <a:tailEnd type="triangle" w="med" len="med"/>
          </a:ln>
        </p:spPr>
      </p:cxnSp>
      <p:sp>
        <p:nvSpPr>
          <p:cNvPr id="135" name="Google Shape;135;p20"/>
          <p:cNvSpPr txBox="1"/>
          <p:nvPr/>
        </p:nvSpPr>
        <p:spPr>
          <a:xfrm>
            <a:off x="3682450" y="663550"/>
            <a:ext cx="14325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Lato"/>
                <a:ea typeface="Lato"/>
                <a:cs typeface="Lato"/>
                <a:sym typeface="Lato"/>
              </a:rPr>
              <a:t>Account</a:t>
            </a:r>
            <a:endParaRPr sz="2400">
              <a:latin typeface="Lato"/>
              <a:ea typeface="Lato"/>
              <a:cs typeface="Lato"/>
              <a:sym typeface="Lato"/>
            </a:endParaRPr>
          </a:p>
        </p:txBody>
      </p:sp>
      <p:pic>
        <p:nvPicPr>
          <p:cNvPr id="136" name="Google Shape;136;p20">
            <a:hlinkClick r:id="rId9"/>
          </p:cNvPr>
          <p:cNvPicPr preferRelativeResize="0"/>
          <p:nvPr/>
        </p:nvPicPr>
        <p:blipFill rotWithShape="1">
          <a:blip r:embed="rId10">
            <a:alphaModFix/>
          </a:blip>
          <a:srcRect r="81646"/>
          <a:stretch/>
        </p:blipFill>
        <p:spPr>
          <a:xfrm>
            <a:off x="7424497" y="3143238"/>
            <a:ext cx="668755" cy="644775"/>
          </a:xfrm>
          <a:prstGeom prst="rect">
            <a:avLst/>
          </a:prstGeom>
          <a:noFill/>
          <a:ln>
            <a:noFill/>
          </a:ln>
        </p:spPr>
      </p:pic>
      <p:pic>
        <p:nvPicPr>
          <p:cNvPr id="137" name="Google Shape;137;p20">
            <a:hlinkClick r:id="rId11"/>
          </p:cNvPr>
          <p:cNvPicPr preferRelativeResize="0"/>
          <p:nvPr/>
        </p:nvPicPr>
        <p:blipFill rotWithShape="1">
          <a:blip r:embed="rId12">
            <a:alphaModFix/>
          </a:blip>
          <a:srcRect r="64778"/>
          <a:stretch/>
        </p:blipFill>
        <p:spPr>
          <a:xfrm>
            <a:off x="6865104" y="3117025"/>
            <a:ext cx="433946" cy="644775"/>
          </a:xfrm>
          <a:prstGeom prst="rect">
            <a:avLst/>
          </a:prstGeom>
          <a:noFill/>
          <a:ln>
            <a:noFill/>
          </a:ln>
        </p:spPr>
      </p:pic>
      <p:pic>
        <p:nvPicPr>
          <p:cNvPr id="138" name="Google Shape;138;p20">
            <a:hlinkClick r:id="rId13"/>
          </p:cNvPr>
          <p:cNvPicPr preferRelativeResize="0"/>
          <p:nvPr/>
        </p:nvPicPr>
        <p:blipFill rotWithShape="1">
          <a:blip r:embed="rId14">
            <a:alphaModFix/>
          </a:blip>
          <a:srcRect b="30196"/>
          <a:stretch/>
        </p:blipFill>
        <p:spPr>
          <a:xfrm>
            <a:off x="7610330" y="4378174"/>
            <a:ext cx="390134" cy="228601"/>
          </a:xfrm>
          <a:prstGeom prst="rect">
            <a:avLst/>
          </a:prstGeom>
          <a:noFill/>
          <a:ln>
            <a:noFill/>
          </a:ln>
        </p:spPr>
      </p:pic>
      <p:pic>
        <p:nvPicPr>
          <p:cNvPr id="139" name="Google Shape;139;p20">
            <a:hlinkClick r:id="rId13"/>
          </p:cNvPr>
          <p:cNvPicPr preferRelativeResize="0"/>
          <p:nvPr/>
        </p:nvPicPr>
        <p:blipFill rotWithShape="1">
          <a:blip r:embed="rId14">
            <a:alphaModFix/>
          </a:blip>
          <a:srcRect b="30196"/>
          <a:stretch/>
        </p:blipFill>
        <p:spPr>
          <a:xfrm>
            <a:off x="6949968" y="4378174"/>
            <a:ext cx="390134" cy="228601"/>
          </a:xfrm>
          <a:prstGeom prst="rect">
            <a:avLst/>
          </a:prstGeom>
          <a:noFill/>
          <a:ln>
            <a:noFill/>
          </a:ln>
        </p:spPr>
      </p:pic>
      <p:pic>
        <p:nvPicPr>
          <p:cNvPr id="140" name="Google Shape;140;p20">
            <a:hlinkClick r:id="rId13"/>
          </p:cNvPr>
          <p:cNvPicPr preferRelativeResize="0"/>
          <p:nvPr/>
        </p:nvPicPr>
        <p:blipFill rotWithShape="1">
          <a:blip r:embed="rId14">
            <a:alphaModFix/>
          </a:blip>
          <a:srcRect b="30196"/>
          <a:stretch/>
        </p:blipFill>
        <p:spPr>
          <a:xfrm>
            <a:off x="8210793" y="4378174"/>
            <a:ext cx="390134" cy="228601"/>
          </a:xfrm>
          <a:prstGeom prst="rect">
            <a:avLst/>
          </a:prstGeom>
          <a:noFill/>
          <a:ln>
            <a:noFill/>
          </a:ln>
        </p:spPr>
      </p:pic>
      <p:pic>
        <p:nvPicPr>
          <p:cNvPr id="141" name="Google Shape;141;p20">
            <a:hlinkClick r:id="rId13"/>
          </p:cNvPr>
          <p:cNvPicPr preferRelativeResize="0"/>
          <p:nvPr/>
        </p:nvPicPr>
        <p:blipFill rotWithShape="1">
          <a:blip r:embed="rId14">
            <a:alphaModFix/>
          </a:blip>
          <a:srcRect b="30196"/>
          <a:stretch/>
        </p:blipFill>
        <p:spPr>
          <a:xfrm>
            <a:off x="6323780" y="4427199"/>
            <a:ext cx="390134" cy="228601"/>
          </a:xfrm>
          <a:prstGeom prst="rect">
            <a:avLst/>
          </a:prstGeom>
          <a:noFill/>
          <a:ln>
            <a:noFill/>
          </a:ln>
        </p:spPr>
      </p:pic>
      <p:pic>
        <p:nvPicPr>
          <p:cNvPr id="142" name="Google Shape;142;p20"/>
          <p:cNvPicPr preferRelativeResize="0"/>
          <p:nvPr/>
        </p:nvPicPr>
        <p:blipFill>
          <a:blip r:embed="rId15">
            <a:alphaModFix/>
          </a:blip>
          <a:stretch>
            <a:fillRect/>
          </a:stretch>
        </p:blipFill>
        <p:spPr>
          <a:xfrm>
            <a:off x="3863800" y="3761811"/>
            <a:ext cx="382750" cy="382780"/>
          </a:xfrm>
          <a:prstGeom prst="rect">
            <a:avLst/>
          </a:prstGeom>
          <a:noFill/>
          <a:ln>
            <a:noFill/>
          </a:ln>
        </p:spPr>
      </p:pic>
      <p:pic>
        <p:nvPicPr>
          <p:cNvPr id="143" name="Google Shape;143;p20"/>
          <p:cNvPicPr preferRelativeResize="0"/>
          <p:nvPr/>
        </p:nvPicPr>
        <p:blipFill>
          <a:blip r:embed="rId16">
            <a:alphaModFix/>
          </a:blip>
          <a:stretch>
            <a:fillRect/>
          </a:stretch>
        </p:blipFill>
        <p:spPr>
          <a:xfrm>
            <a:off x="4563976" y="3115439"/>
            <a:ext cx="395126" cy="395126"/>
          </a:xfrm>
          <a:prstGeom prst="rect">
            <a:avLst/>
          </a:prstGeom>
          <a:noFill/>
          <a:ln>
            <a:noFill/>
          </a:ln>
        </p:spPr>
      </p:pic>
      <p:pic>
        <p:nvPicPr>
          <p:cNvPr id="144" name="Google Shape;144;p20"/>
          <p:cNvPicPr preferRelativeResize="0"/>
          <p:nvPr/>
        </p:nvPicPr>
        <p:blipFill>
          <a:blip r:embed="rId17">
            <a:alphaModFix/>
          </a:blip>
          <a:stretch>
            <a:fillRect/>
          </a:stretch>
        </p:blipFill>
        <p:spPr>
          <a:xfrm>
            <a:off x="4563981" y="3755631"/>
            <a:ext cx="395124" cy="395124"/>
          </a:xfrm>
          <a:prstGeom prst="rect">
            <a:avLst/>
          </a:prstGeom>
          <a:noFill/>
          <a:ln>
            <a:noFill/>
          </a:ln>
        </p:spPr>
      </p:pic>
      <p:pic>
        <p:nvPicPr>
          <p:cNvPr id="145" name="Google Shape;145;p20"/>
          <p:cNvPicPr preferRelativeResize="0"/>
          <p:nvPr/>
        </p:nvPicPr>
        <p:blipFill>
          <a:blip r:embed="rId18">
            <a:alphaModFix/>
          </a:blip>
          <a:stretch>
            <a:fillRect/>
          </a:stretch>
        </p:blipFill>
        <p:spPr>
          <a:xfrm>
            <a:off x="3863797" y="3149122"/>
            <a:ext cx="382763" cy="395126"/>
          </a:xfrm>
          <a:prstGeom prst="rect">
            <a:avLst/>
          </a:prstGeom>
          <a:noFill/>
          <a:ln>
            <a:noFill/>
          </a:ln>
        </p:spPr>
      </p:pic>
      <p:pic>
        <p:nvPicPr>
          <p:cNvPr id="146" name="Google Shape;146;p20"/>
          <p:cNvPicPr preferRelativeResize="0"/>
          <p:nvPr/>
        </p:nvPicPr>
        <p:blipFill>
          <a:blip r:embed="rId19">
            <a:alphaModFix/>
          </a:blip>
          <a:stretch>
            <a:fillRect/>
          </a:stretch>
        </p:blipFill>
        <p:spPr>
          <a:xfrm>
            <a:off x="3001013" y="3363775"/>
            <a:ext cx="731500" cy="731500"/>
          </a:xfrm>
          <a:prstGeom prst="rect">
            <a:avLst/>
          </a:prstGeom>
          <a:noFill/>
          <a:ln>
            <a:noFill/>
          </a:ln>
        </p:spPr>
      </p:pic>
      <p:pic>
        <p:nvPicPr>
          <p:cNvPr id="147" name="Google Shape;147;p20"/>
          <p:cNvPicPr preferRelativeResize="0"/>
          <p:nvPr/>
        </p:nvPicPr>
        <p:blipFill>
          <a:blip r:embed="rId20">
            <a:alphaModFix/>
          </a:blip>
          <a:stretch>
            <a:fillRect/>
          </a:stretch>
        </p:blipFill>
        <p:spPr>
          <a:xfrm>
            <a:off x="5253588" y="3427288"/>
            <a:ext cx="604475" cy="604475"/>
          </a:xfrm>
          <a:prstGeom prst="rect">
            <a:avLst/>
          </a:prstGeom>
          <a:noFill/>
          <a:ln>
            <a:noFill/>
          </a:ln>
        </p:spPr>
      </p:pic>
      <p:pic>
        <p:nvPicPr>
          <p:cNvPr id="148" name="Google Shape;148;p20"/>
          <p:cNvPicPr preferRelativeResize="0"/>
          <p:nvPr/>
        </p:nvPicPr>
        <p:blipFill>
          <a:blip r:embed="rId21">
            <a:alphaModFix/>
          </a:blip>
          <a:stretch>
            <a:fillRect/>
          </a:stretch>
        </p:blipFill>
        <p:spPr>
          <a:xfrm>
            <a:off x="6952250" y="3920675"/>
            <a:ext cx="390125" cy="390125"/>
          </a:xfrm>
          <a:prstGeom prst="rect">
            <a:avLst/>
          </a:prstGeom>
          <a:noFill/>
          <a:ln>
            <a:noFill/>
          </a:ln>
        </p:spPr>
      </p:pic>
      <p:pic>
        <p:nvPicPr>
          <p:cNvPr id="149" name="Google Shape;149;p20"/>
          <p:cNvPicPr preferRelativeResize="0"/>
          <p:nvPr/>
        </p:nvPicPr>
        <p:blipFill>
          <a:blip r:embed="rId22">
            <a:alphaModFix/>
          </a:blip>
          <a:stretch>
            <a:fillRect/>
          </a:stretch>
        </p:blipFill>
        <p:spPr>
          <a:xfrm>
            <a:off x="7507475" y="3831693"/>
            <a:ext cx="502799" cy="502799"/>
          </a:xfrm>
          <a:prstGeom prst="rect">
            <a:avLst/>
          </a:prstGeom>
          <a:noFill/>
          <a:ln>
            <a:noFill/>
          </a:ln>
        </p:spPr>
      </p:pic>
      <p:pic>
        <p:nvPicPr>
          <p:cNvPr id="150" name="Google Shape;150;p20"/>
          <p:cNvPicPr preferRelativeResize="0"/>
          <p:nvPr/>
        </p:nvPicPr>
        <p:blipFill>
          <a:blip r:embed="rId23">
            <a:alphaModFix/>
          </a:blip>
          <a:stretch>
            <a:fillRect/>
          </a:stretch>
        </p:blipFill>
        <p:spPr>
          <a:xfrm>
            <a:off x="8241925" y="3910800"/>
            <a:ext cx="344600" cy="344600"/>
          </a:xfrm>
          <a:prstGeom prst="rect">
            <a:avLst/>
          </a:prstGeom>
          <a:noFill/>
          <a:ln>
            <a:noFill/>
          </a:ln>
        </p:spPr>
      </p:pic>
      <p:pic>
        <p:nvPicPr>
          <p:cNvPr id="151" name="Google Shape;151;p20"/>
          <p:cNvPicPr preferRelativeResize="0"/>
          <p:nvPr/>
        </p:nvPicPr>
        <p:blipFill>
          <a:blip r:embed="rId24">
            <a:alphaModFix/>
          </a:blip>
          <a:stretch>
            <a:fillRect/>
          </a:stretch>
        </p:blipFill>
        <p:spPr>
          <a:xfrm>
            <a:off x="450475" y="3344438"/>
            <a:ext cx="502799" cy="502799"/>
          </a:xfrm>
          <a:prstGeom prst="rect">
            <a:avLst/>
          </a:prstGeom>
          <a:noFill/>
          <a:ln>
            <a:noFill/>
          </a:ln>
        </p:spPr>
      </p:pic>
      <p:pic>
        <p:nvPicPr>
          <p:cNvPr id="152" name="Google Shape;152;p20"/>
          <p:cNvPicPr preferRelativeResize="0"/>
          <p:nvPr/>
        </p:nvPicPr>
        <p:blipFill>
          <a:blip r:embed="rId25">
            <a:alphaModFix/>
          </a:blip>
          <a:stretch>
            <a:fillRect/>
          </a:stretch>
        </p:blipFill>
        <p:spPr>
          <a:xfrm>
            <a:off x="1133700" y="3363772"/>
            <a:ext cx="502800" cy="464137"/>
          </a:xfrm>
          <a:prstGeom prst="rect">
            <a:avLst/>
          </a:prstGeom>
          <a:noFill/>
          <a:ln>
            <a:noFill/>
          </a:ln>
        </p:spPr>
      </p:pic>
      <p:pic>
        <p:nvPicPr>
          <p:cNvPr id="153" name="Google Shape;153;p20"/>
          <p:cNvPicPr preferRelativeResize="0"/>
          <p:nvPr/>
        </p:nvPicPr>
        <p:blipFill>
          <a:blip r:embed="rId26">
            <a:alphaModFix/>
          </a:blip>
          <a:stretch>
            <a:fillRect/>
          </a:stretch>
        </p:blipFill>
        <p:spPr>
          <a:xfrm>
            <a:off x="1786713" y="3195700"/>
            <a:ext cx="803400" cy="803400"/>
          </a:xfrm>
          <a:prstGeom prst="rect">
            <a:avLst/>
          </a:prstGeom>
          <a:noFill/>
          <a:ln>
            <a:noFill/>
          </a:ln>
        </p:spPr>
      </p:pic>
      <p:pic>
        <p:nvPicPr>
          <p:cNvPr id="154" name="Google Shape;154;p20"/>
          <p:cNvPicPr preferRelativeResize="0"/>
          <p:nvPr/>
        </p:nvPicPr>
        <p:blipFill>
          <a:blip r:embed="rId27">
            <a:alphaModFix/>
          </a:blip>
          <a:stretch>
            <a:fillRect/>
          </a:stretch>
        </p:blipFill>
        <p:spPr>
          <a:xfrm>
            <a:off x="8178825" y="3196637"/>
            <a:ext cx="502801" cy="538010"/>
          </a:xfrm>
          <a:prstGeom prst="rect">
            <a:avLst/>
          </a:prstGeom>
          <a:noFill/>
          <a:ln>
            <a:noFill/>
          </a:ln>
        </p:spPr>
      </p:pic>
      <p:pic>
        <p:nvPicPr>
          <p:cNvPr id="155" name="Google Shape;155;p20"/>
          <p:cNvPicPr preferRelativeResize="0"/>
          <p:nvPr/>
        </p:nvPicPr>
        <p:blipFill>
          <a:blip r:embed="rId28">
            <a:alphaModFix/>
          </a:blip>
          <a:stretch>
            <a:fillRect/>
          </a:stretch>
        </p:blipFill>
        <p:spPr>
          <a:xfrm>
            <a:off x="6241799" y="3195249"/>
            <a:ext cx="554101" cy="554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rotWithShape="1">
          <a:blip r:embed="rId3">
            <a:alphaModFix/>
          </a:blip>
          <a:srcRect b="18393"/>
          <a:stretch/>
        </p:blipFill>
        <p:spPr>
          <a:xfrm>
            <a:off x="3936350" y="1690000"/>
            <a:ext cx="1162200" cy="1053600"/>
          </a:xfrm>
          <a:prstGeom prst="rect">
            <a:avLst/>
          </a:prstGeom>
          <a:noFill/>
          <a:ln>
            <a:noFill/>
          </a:ln>
        </p:spPr>
      </p:pic>
      <p:sp>
        <p:nvSpPr>
          <p:cNvPr id="161" name="Google Shape;161;p21"/>
          <p:cNvSpPr txBox="1"/>
          <p:nvPr/>
        </p:nvSpPr>
        <p:spPr>
          <a:xfrm>
            <a:off x="3881050" y="984375"/>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Page</a:t>
            </a:r>
            <a:endParaRPr sz="2400" b="1">
              <a:latin typeface="Lato"/>
              <a:ea typeface="Lato"/>
              <a:cs typeface="Lato"/>
              <a:sym typeface="Lato"/>
            </a:endParaRPr>
          </a:p>
        </p:txBody>
      </p:sp>
      <p:sp>
        <p:nvSpPr>
          <p:cNvPr id="162" name="Google Shape;162;p21"/>
          <p:cNvSpPr txBox="1"/>
          <p:nvPr/>
        </p:nvSpPr>
        <p:spPr>
          <a:xfrm>
            <a:off x="6820425" y="913825"/>
            <a:ext cx="13128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Service</a:t>
            </a:r>
            <a:endParaRPr sz="2400" b="1">
              <a:latin typeface="Lato"/>
              <a:ea typeface="Lato"/>
              <a:cs typeface="Lato"/>
              <a:sym typeface="Lato"/>
            </a:endParaRPr>
          </a:p>
        </p:txBody>
      </p:sp>
      <p:pic>
        <p:nvPicPr>
          <p:cNvPr id="163" name="Google Shape;163;p21"/>
          <p:cNvPicPr preferRelativeResize="0"/>
          <p:nvPr/>
        </p:nvPicPr>
        <p:blipFill>
          <a:blip r:embed="rId4">
            <a:alphaModFix/>
          </a:blip>
          <a:stretch>
            <a:fillRect/>
          </a:stretch>
        </p:blipFill>
        <p:spPr>
          <a:xfrm>
            <a:off x="7990201" y="1967175"/>
            <a:ext cx="807649" cy="677901"/>
          </a:xfrm>
          <a:prstGeom prst="rect">
            <a:avLst/>
          </a:prstGeom>
          <a:noFill/>
          <a:ln>
            <a:noFill/>
          </a:ln>
        </p:spPr>
      </p:pic>
      <p:cxnSp>
        <p:nvCxnSpPr>
          <p:cNvPr id="164" name="Google Shape;164;p21"/>
          <p:cNvCxnSpPr/>
          <p:nvPr/>
        </p:nvCxnSpPr>
        <p:spPr>
          <a:xfrm>
            <a:off x="6003463" y="1619450"/>
            <a:ext cx="15600" cy="293760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21"/>
          <p:cNvCxnSpPr/>
          <p:nvPr/>
        </p:nvCxnSpPr>
        <p:spPr>
          <a:xfrm flipH="1">
            <a:off x="2912413" y="1647950"/>
            <a:ext cx="9600" cy="2880600"/>
          </a:xfrm>
          <a:prstGeom prst="straightConnector1">
            <a:avLst/>
          </a:prstGeom>
          <a:noFill/>
          <a:ln w="9525" cap="flat" cmpd="sng">
            <a:solidFill>
              <a:schemeClr val="dk2"/>
            </a:solidFill>
            <a:prstDash val="solid"/>
            <a:round/>
            <a:headEnd type="none" w="med" len="med"/>
            <a:tailEnd type="none" w="med" len="med"/>
          </a:ln>
        </p:spPr>
      </p:cxnSp>
      <p:pic>
        <p:nvPicPr>
          <p:cNvPr id="166" name="Google Shape;166;p21"/>
          <p:cNvPicPr preferRelativeResize="0"/>
          <p:nvPr/>
        </p:nvPicPr>
        <p:blipFill>
          <a:blip r:embed="rId5">
            <a:alphaModFix/>
          </a:blip>
          <a:stretch>
            <a:fillRect/>
          </a:stretch>
        </p:blipFill>
        <p:spPr>
          <a:xfrm>
            <a:off x="4017766" y="3080150"/>
            <a:ext cx="999358" cy="1224176"/>
          </a:xfrm>
          <a:prstGeom prst="rect">
            <a:avLst/>
          </a:prstGeom>
          <a:noFill/>
          <a:ln>
            <a:noFill/>
          </a:ln>
        </p:spPr>
      </p:pic>
      <p:pic>
        <p:nvPicPr>
          <p:cNvPr id="167" name="Google Shape;167;p21"/>
          <p:cNvPicPr preferRelativeResize="0"/>
          <p:nvPr/>
        </p:nvPicPr>
        <p:blipFill>
          <a:blip r:embed="rId6">
            <a:alphaModFix/>
          </a:blip>
          <a:stretch>
            <a:fillRect/>
          </a:stretch>
        </p:blipFill>
        <p:spPr>
          <a:xfrm>
            <a:off x="6804014" y="3144313"/>
            <a:ext cx="1455718" cy="1160025"/>
          </a:xfrm>
          <a:prstGeom prst="rect">
            <a:avLst/>
          </a:prstGeom>
          <a:noFill/>
          <a:ln>
            <a:noFill/>
          </a:ln>
        </p:spPr>
      </p:pic>
      <p:sp>
        <p:nvSpPr>
          <p:cNvPr id="168" name="Google Shape;168;p21"/>
          <p:cNvSpPr txBox="1">
            <a:spLocks noGrp="1"/>
          </p:cNvSpPr>
          <p:nvPr>
            <p:ph type="title"/>
          </p:nvPr>
        </p:nvSpPr>
        <p:spPr>
          <a:xfrm>
            <a:off x="311700" y="189600"/>
            <a:ext cx="8520600" cy="572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t>Data Asset Classification</a:t>
            </a:r>
            <a:endParaRPr sz="2420" b="1"/>
          </a:p>
        </p:txBody>
      </p:sp>
      <p:sp>
        <p:nvSpPr>
          <p:cNvPr id="169" name="Google Shape;169;p21"/>
          <p:cNvSpPr txBox="1"/>
          <p:nvPr/>
        </p:nvSpPr>
        <p:spPr>
          <a:xfrm>
            <a:off x="856288" y="993263"/>
            <a:ext cx="1162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Lato"/>
                <a:ea typeface="Lato"/>
                <a:cs typeface="Lato"/>
                <a:sym typeface="Lato"/>
              </a:rPr>
              <a:t>File</a:t>
            </a:r>
            <a:endParaRPr sz="2400" b="1">
              <a:latin typeface="Lato"/>
              <a:ea typeface="Lato"/>
              <a:cs typeface="Lato"/>
              <a:sym typeface="Lato"/>
            </a:endParaRPr>
          </a:p>
        </p:txBody>
      </p:sp>
      <p:pic>
        <p:nvPicPr>
          <p:cNvPr id="170" name="Google Shape;170;p21"/>
          <p:cNvPicPr preferRelativeResize="0"/>
          <p:nvPr/>
        </p:nvPicPr>
        <p:blipFill>
          <a:blip r:embed="rId7">
            <a:alphaModFix/>
          </a:blip>
          <a:stretch>
            <a:fillRect/>
          </a:stretch>
        </p:blipFill>
        <p:spPr>
          <a:xfrm>
            <a:off x="1482775" y="3196435"/>
            <a:ext cx="1162200" cy="1053589"/>
          </a:xfrm>
          <a:prstGeom prst="rect">
            <a:avLst/>
          </a:prstGeom>
          <a:noFill/>
          <a:ln>
            <a:noFill/>
          </a:ln>
        </p:spPr>
      </p:pic>
      <p:pic>
        <p:nvPicPr>
          <p:cNvPr id="171" name="Google Shape;171;p21"/>
          <p:cNvPicPr preferRelativeResize="0"/>
          <p:nvPr/>
        </p:nvPicPr>
        <p:blipFill>
          <a:blip r:embed="rId8">
            <a:alphaModFix/>
          </a:blip>
          <a:stretch>
            <a:fillRect/>
          </a:stretch>
        </p:blipFill>
        <p:spPr>
          <a:xfrm>
            <a:off x="380224" y="3342838"/>
            <a:ext cx="844826" cy="762966"/>
          </a:xfrm>
          <a:prstGeom prst="rect">
            <a:avLst/>
          </a:prstGeom>
          <a:noFill/>
          <a:ln>
            <a:noFill/>
          </a:ln>
        </p:spPr>
      </p:pic>
      <p:pic>
        <p:nvPicPr>
          <p:cNvPr id="172" name="Google Shape;172;p21"/>
          <p:cNvPicPr preferRelativeResize="0"/>
          <p:nvPr/>
        </p:nvPicPr>
        <p:blipFill>
          <a:blip r:embed="rId9">
            <a:alphaModFix/>
          </a:blip>
          <a:stretch>
            <a:fillRect/>
          </a:stretch>
        </p:blipFill>
        <p:spPr>
          <a:xfrm>
            <a:off x="272037" y="1848880"/>
            <a:ext cx="2330726" cy="973271"/>
          </a:xfrm>
          <a:prstGeom prst="rect">
            <a:avLst/>
          </a:prstGeom>
          <a:noFill/>
          <a:ln>
            <a:noFill/>
          </a:ln>
        </p:spPr>
      </p:pic>
      <p:sp>
        <p:nvSpPr>
          <p:cNvPr id="173" name="Google Shape;173;p21"/>
          <p:cNvSpPr/>
          <p:nvPr/>
        </p:nvSpPr>
        <p:spPr>
          <a:xfrm>
            <a:off x="186600" y="3021650"/>
            <a:ext cx="8770800" cy="19203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t>Institutionalized Data Assets (Namespaces)</a:t>
            </a:r>
            <a:endParaRPr sz="2000" b="1"/>
          </a:p>
        </p:txBody>
      </p:sp>
      <p:sp>
        <p:nvSpPr>
          <p:cNvPr id="174" name="Google Shape;174;p21"/>
          <p:cNvSpPr txBox="1"/>
          <p:nvPr/>
        </p:nvSpPr>
        <p:spPr>
          <a:xfrm>
            <a:off x="2921350" y="2628500"/>
            <a:ext cx="3081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Lato"/>
                <a:ea typeface="Lato"/>
                <a:cs typeface="Lato"/>
                <a:sym typeface="Lato"/>
              </a:rPr>
              <a:t>MediaWiki /</a:t>
            </a:r>
            <a:r>
              <a:rPr lang="en" sz="1000" b="1" u="sng">
                <a:solidFill>
                  <a:schemeClr val="hlink"/>
                </a:solidFill>
                <a:latin typeface="Lato"/>
                <a:ea typeface="Lato"/>
                <a:cs typeface="Lato"/>
                <a:sym typeface="Lato"/>
                <a:hlinkClick r:id="rId10"/>
              </a:rPr>
              <a:t>Personal</a:t>
            </a:r>
            <a:r>
              <a:rPr lang="en" sz="1000" b="1" u="sng">
                <a:solidFill>
                  <a:schemeClr val="hlink"/>
                </a:solidFill>
                <a:latin typeface="Lato"/>
                <a:ea typeface="Lato"/>
                <a:cs typeface="Lato"/>
                <a:sym typeface="Lato"/>
                <a:hlinkClick r:id="rId10"/>
              </a:rPr>
              <a:t> Knowledge Container</a:t>
            </a:r>
            <a:endParaRPr sz="1000" b="1">
              <a:latin typeface="Lato"/>
              <a:ea typeface="Lato"/>
              <a:cs typeface="Lato"/>
              <a:sym typeface="Lato"/>
            </a:endParaRPr>
          </a:p>
        </p:txBody>
      </p:sp>
      <p:pic>
        <p:nvPicPr>
          <p:cNvPr id="175" name="Google Shape;175;p21">
            <a:hlinkClick r:id="rId11"/>
          </p:cNvPr>
          <p:cNvPicPr preferRelativeResize="0"/>
          <p:nvPr/>
        </p:nvPicPr>
        <p:blipFill rotWithShape="1">
          <a:blip r:embed="rId12">
            <a:alphaModFix/>
          </a:blip>
          <a:srcRect r="81646"/>
          <a:stretch/>
        </p:blipFill>
        <p:spPr>
          <a:xfrm>
            <a:off x="7230085" y="1983738"/>
            <a:ext cx="668755" cy="644775"/>
          </a:xfrm>
          <a:prstGeom prst="rect">
            <a:avLst/>
          </a:prstGeom>
          <a:noFill/>
          <a:ln>
            <a:noFill/>
          </a:ln>
        </p:spPr>
      </p:pic>
      <p:pic>
        <p:nvPicPr>
          <p:cNvPr id="176" name="Google Shape;176;p21">
            <a:hlinkClick r:id="rId13"/>
          </p:cNvPr>
          <p:cNvPicPr preferRelativeResize="0"/>
          <p:nvPr/>
        </p:nvPicPr>
        <p:blipFill rotWithShape="1">
          <a:blip r:embed="rId14">
            <a:alphaModFix/>
          </a:blip>
          <a:srcRect r="64778"/>
          <a:stretch/>
        </p:blipFill>
        <p:spPr>
          <a:xfrm>
            <a:off x="6750404" y="1983725"/>
            <a:ext cx="433946" cy="644775"/>
          </a:xfrm>
          <a:prstGeom prst="rect">
            <a:avLst/>
          </a:prstGeom>
          <a:noFill/>
          <a:ln>
            <a:noFill/>
          </a:ln>
        </p:spPr>
      </p:pic>
      <p:pic>
        <p:nvPicPr>
          <p:cNvPr id="177" name="Google Shape;177;p21"/>
          <p:cNvPicPr preferRelativeResize="0"/>
          <p:nvPr/>
        </p:nvPicPr>
        <p:blipFill>
          <a:blip r:embed="rId15">
            <a:alphaModFix/>
          </a:blip>
          <a:stretch>
            <a:fillRect/>
          </a:stretch>
        </p:blipFill>
        <p:spPr>
          <a:xfrm>
            <a:off x="6201875" y="2066512"/>
            <a:ext cx="502801" cy="5380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aphicFrame>
        <p:nvGraphicFramePr>
          <p:cNvPr id="425" name="Google Shape;425;p51"/>
          <p:cNvGraphicFramePr/>
          <p:nvPr/>
        </p:nvGraphicFramePr>
        <p:xfrm>
          <a:off x="386925" y="1321450"/>
          <a:ext cx="8370150" cy="3029375"/>
        </p:xfrm>
        <a:graphic>
          <a:graphicData uri="http://schemas.openxmlformats.org/drawingml/2006/table">
            <a:tbl>
              <a:tblPr>
                <a:noFill/>
              </a:tblPr>
              <a:tblGrid>
                <a:gridCol w="2236775">
                  <a:extLst>
                    <a:ext uri="{9D8B030D-6E8A-4147-A177-3AD203B41FA5}">
                      <a16:colId xmlns:a16="http://schemas.microsoft.com/office/drawing/2014/main" val="20000"/>
                    </a:ext>
                  </a:extLst>
                </a:gridCol>
                <a:gridCol w="2751050">
                  <a:extLst>
                    <a:ext uri="{9D8B030D-6E8A-4147-A177-3AD203B41FA5}">
                      <a16:colId xmlns:a16="http://schemas.microsoft.com/office/drawing/2014/main" val="20001"/>
                    </a:ext>
                  </a:extLst>
                </a:gridCol>
                <a:gridCol w="3382325">
                  <a:extLst>
                    <a:ext uri="{9D8B030D-6E8A-4147-A177-3AD203B41FA5}">
                      <a16:colId xmlns:a16="http://schemas.microsoft.com/office/drawing/2014/main" val="20002"/>
                    </a:ext>
                  </a:extLst>
                </a:gridCol>
              </a:tblGrid>
              <a:tr h="667475">
                <a:tc>
                  <a:txBody>
                    <a:bodyPr/>
                    <a:lstStyle/>
                    <a:p>
                      <a:pPr marL="0" lvl="0" indent="0" algn="ctr" rtl="0">
                        <a:spcBef>
                          <a:spcPts val="0"/>
                        </a:spcBef>
                        <a:spcAft>
                          <a:spcPts val="0"/>
                        </a:spcAft>
                        <a:buNone/>
                      </a:pPr>
                      <a:r>
                        <a:rPr lang="en" sz="1900" b="1" i="1"/>
                        <a:t>Mapped Domains</a:t>
                      </a:r>
                      <a:endParaRPr sz="1900" b="1" i="1"/>
                    </a:p>
                  </a:txBody>
                  <a:tcPr marL="91425" marR="91425" marT="91425" marB="91425" anchor="ctr">
                    <a:lnL w="9525" cap="flat" cmpd="sng">
                      <a:solidFill>
                        <a:schemeClr val="lt1"/>
                      </a:solidFill>
                      <a:prstDash val="solid"/>
                      <a:round/>
                      <a:headEnd type="none" w="sm" len="sm"/>
                      <a:tailEnd type="none" w="sm" len="sm"/>
                    </a:lnL>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a:t>key/value</a:t>
                      </a:r>
                      <a:endParaRPr sz="1900" b="1" i="1"/>
                    </a:p>
                  </a:txBody>
                  <a:tcPr marL="91425" marR="91425" marT="91425" marB="91425" anchor="ctr">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dirty="0"/>
                        <a:t>Examples</a:t>
                      </a:r>
                      <a:endParaRPr sz="1900" b="1" i="1" dirty="0"/>
                    </a:p>
                  </a:txBody>
                  <a:tcPr marL="91425" marR="91425" marT="91425" marB="91425" anchor="ctr">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0"/>
                  </a:ext>
                </a:extLst>
              </a:tr>
              <a:tr h="667475">
                <a:tc>
                  <a:txBody>
                    <a:bodyPr/>
                    <a:lstStyle/>
                    <a:p>
                      <a:pPr marL="0" lvl="0" indent="0" algn="ctr" rtl="0">
                        <a:spcBef>
                          <a:spcPts val="0"/>
                        </a:spcBef>
                        <a:spcAft>
                          <a:spcPts val="0"/>
                        </a:spcAft>
                        <a:buNone/>
                      </a:pPr>
                      <a:r>
                        <a:rPr lang="en"/>
                        <a:t>data/data</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Inputs/Outputs</a:t>
                      </a:r>
                      <a:endParaRPr b="1"/>
                    </a:p>
                  </a:txBody>
                  <a:tcPr marL="91425" marR="91425" marT="91425" marB="91425" anchor="ctr"/>
                </a:tc>
                <a:tc>
                  <a:txBody>
                    <a:bodyPr/>
                    <a:lstStyle/>
                    <a:p>
                      <a:pPr marL="0" lvl="0" indent="0" algn="ctr" rtl="0">
                        <a:spcBef>
                          <a:spcPts val="0"/>
                        </a:spcBef>
                        <a:spcAft>
                          <a:spcPts val="0"/>
                        </a:spcAft>
                        <a:buNone/>
                      </a:pPr>
                      <a:r>
                        <a:rPr lang="en"/>
                        <a:t>Dictionary/Tabulated Data</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1"/>
                  </a:ext>
                </a:extLst>
              </a:tr>
              <a:tr h="667475">
                <a:tc>
                  <a:txBody>
                    <a:bodyPr/>
                    <a:lstStyle/>
                    <a:p>
                      <a:pPr marL="0" lvl="0" indent="0" algn="ctr" rtl="0">
                        <a:spcBef>
                          <a:spcPts val="0"/>
                        </a:spcBef>
                        <a:spcAft>
                          <a:spcPts val="0"/>
                        </a:spcAft>
                        <a:buNone/>
                      </a:pPr>
                      <a:r>
                        <a:rPr lang="en"/>
                        <a:t>structure/structure</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algorithm/source code</a:t>
                      </a:r>
                      <a:endParaRPr b="1"/>
                    </a:p>
                  </a:txBody>
                  <a:tcPr marL="91425" marR="91425" marT="91425" marB="91425" anchor="ctr"/>
                </a:tc>
                <a:tc>
                  <a:txBody>
                    <a:bodyPr/>
                    <a:lstStyle/>
                    <a:p>
                      <a:pPr marL="0" lvl="0" indent="0" algn="ctr" rtl="0">
                        <a:spcBef>
                          <a:spcPts val="0"/>
                        </a:spcBef>
                        <a:spcAft>
                          <a:spcPts val="0"/>
                        </a:spcAft>
                        <a:buNone/>
                      </a:pPr>
                      <a:r>
                        <a:rPr lang="en"/>
                        <a:t>Logical Structures/Functions in Software Libraries</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2"/>
                  </a:ext>
                </a:extLst>
              </a:tr>
              <a:tr h="1026950">
                <a:tc>
                  <a:txBody>
                    <a:bodyPr/>
                    <a:lstStyle/>
                    <a:p>
                      <a:pPr marL="0" lvl="0" indent="0" algn="ctr" rtl="0">
                        <a:spcBef>
                          <a:spcPts val="0"/>
                        </a:spcBef>
                        <a:spcAft>
                          <a:spcPts val="0"/>
                        </a:spcAft>
                        <a:buNone/>
                      </a:pPr>
                      <a:r>
                        <a:rPr lang="en"/>
                        <a:t>language/language</a:t>
                      </a:r>
                      <a:endParaRPr/>
                    </a:p>
                  </a:txBody>
                  <a:tcPr marL="91425" marR="91425" marT="91425" marB="91425" anchor="ctr">
                    <a:lnL w="9525" cap="flat" cmpd="sng">
                      <a:solidFill>
                        <a:schemeClr val="lt1"/>
                      </a:solidFill>
                      <a:prstDash val="solid"/>
                      <a:round/>
                      <a:headEnd type="none" w="sm" len="sm"/>
                      <a:tailEnd type="none" w="sm" len="sm"/>
                    </a:lnL>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Specification/Implementation</a:t>
                      </a:r>
                      <a:endParaRPr b="1"/>
                    </a:p>
                  </a:txBody>
                  <a:tcPr marL="91425" marR="91425" marT="91425" marB="91425" anchor="ctr">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rPr>
                        <a:t>Source Code/Executable Binary</a:t>
                      </a:r>
                      <a:endParaRPr dirty="0"/>
                    </a:p>
                  </a:txBody>
                  <a:tcPr marL="91425" marR="91425" marT="91425" marB="91425" anchor="ctr">
                    <a:lnR w="9525" cap="flat" cmpd="sng">
                      <a:solidFill>
                        <a:schemeClr val="lt1"/>
                      </a:solidFill>
                      <a:prstDash val="solid"/>
                      <a:round/>
                      <a:headEnd type="none" w="sm" len="sm"/>
                      <a:tailEnd type="none" w="sm" len="sm"/>
                    </a:lnR>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26" name="Google Shape;426;p51"/>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Key-Value Data Type is a Universal Abstraction</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Namespaces governs Cognitive Capacity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103726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823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The Role of History and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6" name="Picture 5">
            <a:hlinkClick r:id="rId7"/>
            <a:extLst>
              <a:ext uri="{FF2B5EF4-FFF2-40B4-BE49-F238E27FC236}">
                <a16:creationId xmlns:a16="http://schemas.microsoft.com/office/drawing/2014/main" id="{7BF145B2-5648-8142-8F5E-5F31A5743B58}"/>
              </a:ext>
            </a:extLst>
          </p:cNvPr>
          <p:cNvPicPr>
            <a:picLocks noChangeAspect="1"/>
          </p:cNvPicPr>
          <p:nvPr/>
        </p:nvPicPr>
        <p:blipFill>
          <a:blip r:embed="rId8"/>
          <a:stretch>
            <a:fillRect/>
          </a:stretch>
        </p:blipFill>
        <p:spPr>
          <a:xfrm>
            <a:off x="1183011" y="3015254"/>
            <a:ext cx="1160514" cy="1828296"/>
          </a:xfrm>
          <a:prstGeom prst="rect">
            <a:avLst/>
          </a:prstGeom>
        </p:spPr>
      </p:pic>
      <p:pic>
        <p:nvPicPr>
          <p:cNvPr id="7" name="Google Shape;130;p29">
            <a:hlinkClick r:id="rId9"/>
            <a:extLst>
              <a:ext uri="{FF2B5EF4-FFF2-40B4-BE49-F238E27FC236}">
                <a16:creationId xmlns:a16="http://schemas.microsoft.com/office/drawing/2014/main" id="{BFAFDEC6-1EA5-B840-9DC4-5AC40DCED75A}"/>
              </a:ext>
            </a:extLst>
          </p:cNvPr>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76801" y="1279940"/>
            <a:ext cx="1772933" cy="1457564"/>
          </a:xfrm>
          <a:prstGeom prst="rect">
            <a:avLst/>
          </a:prstGeom>
          <a:noFill/>
          <a:ln>
            <a:noFill/>
          </a:ln>
        </p:spPr>
      </p:pic>
      <p:pic>
        <p:nvPicPr>
          <p:cNvPr id="4098" name="Picture 2" descr="Comic Alarm Clock Ringing And Expression With Wake Up Text Vector Bright  Dynamic Cartoon Object In Retro Pop Art Style Isolated On White Background  Stock Illustration - Download Image Now - iStock">
            <a:extLst>
              <a:ext uri="{FF2B5EF4-FFF2-40B4-BE49-F238E27FC236}">
                <a16:creationId xmlns:a16="http://schemas.microsoft.com/office/drawing/2014/main" id="{439B9A88-8474-4D49-BD06-278E5C21994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536444" y="963664"/>
            <a:ext cx="836181" cy="90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311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135425"/>
            <a:ext cx="8520600" cy="572700"/>
          </a:xfrm>
          <a:prstGeom prst="rect">
            <a:avLst/>
          </a:prstGeom>
        </p:spPr>
        <p:txBody>
          <a:bodyPr/>
          <a:lstStyle/>
          <a:p>
            <a:pPr algn="ctr"/>
            <a:r>
              <a:rPr lang="en-US" dirty="0"/>
              <a:t>History as Ordered Events: </a:t>
            </a:r>
            <a:br>
              <a:rPr lang="en-US" dirty="0"/>
            </a:b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297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notion of Incommensurability</a:t>
            </a:r>
            <a:endParaRPr dirty="0"/>
          </a:p>
        </p:txBody>
      </p:sp>
      <p:sp>
        <p:nvSpPr>
          <p:cNvPr id="2" name="TextBox 1">
            <a:extLst>
              <a:ext uri="{FF2B5EF4-FFF2-40B4-BE49-F238E27FC236}">
                <a16:creationId xmlns:a16="http://schemas.microsoft.com/office/drawing/2014/main" id="{5A3D6099-4635-D640-9134-20ECAFD03BFD}"/>
              </a:ext>
            </a:extLst>
          </p:cNvPr>
          <p:cNvSpPr txBox="1"/>
          <p:nvPr/>
        </p:nvSpPr>
        <p:spPr>
          <a:xfrm>
            <a:off x="2330841" y="2246555"/>
            <a:ext cx="4482316" cy="830997"/>
          </a:xfrm>
          <a:prstGeom prst="rect">
            <a:avLst/>
          </a:prstGeom>
          <a:noFill/>
        </p:spPr>
        <p:txBody>
          <a:bodyPr wrap="none" rtlCol="0">
            <a:spAutoFit/>
          </a:bodyPr>
          <a:lstStyle/>
          <a:p>
            <a:pPr algn="ctr"/>
            <a:r>
              <a:rPr lang="en-TW" sz="2400" dirty="0"/>
              <a:t>A cognitive model integrated by</a:t>
            </a:r>
          </a:p>
          <a:p>
            <a:pPr algn="ctr"/>
            <a:r>
              <a:rPr lang="en-TW" sz="2400" dirty="0"/>
              <a:t>Category Theory</a:t>
            </a:r>
          </a:p>
        </p:txBody>
      </p:sp>
      <p:sp>
        <p:nvSpPr>
          <p:cNvPr id="6" name="TextBox 5">
            <a:extLst>
              <a:ext uri="{FF2B5EF4-FFF2-40B4-BE49-F238E27FC236}">
                <a16:creationId xmlns:a16="http://schemas.microsoft.com/office/drawing/2014/main" id="{13D7E963-8EDB-2145-83C2-F67E4F84A985}"/>
              </a:ext>
            </a:extLst>
          </p:cNvPr>
          <p:cNvSpPr txBox="1"/>
          <p:nvPr/>
        </p:nvSpPr>
        <p:spPr>
          <a:xfrm>
            <a:off x="2621786" y="1436585"/>
            <a:ext cx="3900427" cy="461665"/>
          </a:xfrm>
          <a:prstGeom prst="rect">
            <a:avLst/>
          </a:prstGeom>
          <a:noFill/>
        </p:spPr>
        <p:txBody>
          <a:bodyPr wrap="none" rtlCol="0">
            <a:spAutoFit/>
          </a:bodyPr>
          <a:lstStyle/>
          <a:p>
            <a:pPr algn="ctr"/>
            <a:r>
              <a:rPr lang="en-TW" sz="2400" dirty="0"/>
              <a:t>A notion of Representables</a:t>
            </a:r>
          </a:p>
        </p:txBody>
      </p:sp>
      <p:sp>
        <p:nvSpPr>
          <p:cNvPr id="7" name="TextBox 6">
            <a:extLst>
              <a:ext uri="{FF2B5EF4-FFF2-40B4-BE49-F238E27FC236}">
                <a16:creationId xmlns:a16="http://schemas.microsoft.com/office/drawing/2014/main" id="{4BE341D0-61C4-134F-8375-B95DFC567E52}"/>
              </a:ext>
            </a:extLst>
          </p:cNvPr>
          <p:cNvSpPr txBox="1"/>
          <p:nvPr/>
        </p:nvSpPr>
        <p:spPr>
          <a:xfrm>
            <a:off x="876917" y="3425857"/>
            <a:ext cx="7390164" cy="461665"/>
          </a:xfrm>
          <a:prstGeom prst="rect">
            <a:avLst/>
          </a:prstGeom>
          <a:noFill/>
        </p:spPr>
        <p:txBody>
          <a:bodyPr wrap="none" rtlCol="0">
            <a:spAutoFit/>
          </a:bodyPr>
          <a:lstStyle/>
          <a:p>
            <a:pPr algn="ctr"/>
            <a:r>
              <a:rPr lang="en-TW" sz="2400" dirty="0"/>
              <a:t>Approximation as a part of Representational Artifacts</a:t>
            </a:r>
          </a:p>
        </p:txBody>
      </p:sp>
    </p:spTree>
    <p:extLst>
      <p:ext uri="{BB962C8B-B14F-4D97-AF65-F5344CB8AC3E}">
        <p14:creationId xmlns:p14="http://schemas.microsoft.com/office/powerpoint/2010/main" val="1644095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Complete set of </a:t>
            </a:r>
            <a:r>
              <a:rPr lang="en-US" dirty="0">
                <a:solidFill>
                  <a:srgbClr val="FF0000"/>
                </a:solidFill>
              </a:rPr>
              <a:t>Generative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9544E9F9-6CE6-2642-9209-9EBE8B1047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1832" y="1452512"/>
            <a:ext cx="5467907" cy="3467582"/>
          </a:xfrm>
          <a:prstGeom prst="rect">
            <a:avLst/>
          </a:prstGeom>
        </p:spPr>
      </p:pic>
      <p:pic>
        <p:nvPicPr>
          <p:cNvPr id="3" name="Picture 2">
            <a:extLst>
              <a:ext uri="{FF2B5EF4-FFF2-40B4-BE49-F238E27FC236}">
                <a16:creationId xmlns:a16="http://schemas.microsoft.com/office/drawing/2014/main" id="{0242A635-A457-4149-9C7B-342E408A4E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0656" y="1167003"/>
            <a:ext cx="3119114" cy="2944263"/>
          </a:xfrm>
          <a:prstGeom prst="rect">
            <a:avLst/>
          </a:prstGeom>
        </p:spPr>
      </p:pic>
    </p:spTree>
    <p:extLst>
      <p:ext uri="{BB962C8B-B14F-4D97-AF65-F5344CB8AC3E}">
        <p14:creationId xmlns:p14="http://schemas.microsoft.com/office/powerpoint/2010/main" val="1483254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537540" y="1117872"/>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a:t>
            </a:r>
            <a:r>
              <a:rPr lang="en-US" dirty="0" err="1">
                <a:latin typeface="Arial Rounded MT Bold" panose="020F0704030504030204" pitchFamily="34" charset="77"/>
              </a:rPr>
              <a:t>NsM</a:t>
            </a:r>
            <a:r>
              <a:rPr lang="en-US" dirty="0">
                <a:latin typeface="Arial Rounded MT Bold" panose="020F0704030504030204" pitchFamily="34" charset="77"/>
              </a:rPr>
              <a:t>) is the Foundation of Mathematical Reasoning</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0383" y="2725753"/>
            <a:ext cx="3911313" cy="1840618"/>
          </a:xfrm>
          <a:prstGeom prst="rect">
            <a:avLst/>
          </a:prstGeom>
        </p:spPr>
      </p:pic>
    </p:spTree>
    <p:extLst>
      <p:ext uri="{BB962C8B-B14F-4D97-AF65-F5344CB8AC3E}">
        <p14:creationId xmlns:p14="http://schemas.microsoft.com/office/powerpoint/2010/main" val="2402735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3269059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How to cope </a:t>
            </a:r>
            <a:r>
              <a:rPr lang="en-TW" sz="2000" dirty="0"/>
              <a:t>with Infinite Number of Namespaces?</a:t>
            </a:r>
            <a:br>
              <a:rPr lang="en-TW" sz="2000" dirty="0"/>
            </a:br>
            <a:r>
              <a:rPr lang="en-TW" sz="2000" dirty="0"/>
              <a:t>Category Theory to the rescue</a:t>
            </a:r>
          </a:p>
        </p:txBody>
      </p:sp>
      <p:pic>
        <p:nvPicPr>
          <p:cNvPr id="3" name="Picture 2">
            <a:hlinkClick r:id="rId3"/>
            <a:extLst>
              <a:ext uri="{FF2B5EF4-FFF2-40B4-BE49-F238E27FC236}">
                <a16:creationId xmlns:a16="http://schemas.microsoft.com/office/drawing/2014/main" id="{F8180512-C1F9-5446-9B7B-BF1C669BA150}"/>
              </a:ext>
            </a:extLst>
          </p:cNvPr>
          <p:cNvPicPr>
            <a:picLocks noChangeAspect="1"/>
          </p:cNvPicPr>
          <p:nvPr/>
        </p:nvPicPr>
        <p:blipFill>
          <a:blip r:embed="rId4"/>
          <a:stretch>
            <a:fillRect/>
          </a:stretch>
        </p:blipFill>
        <p:spPr>
          <a:xfrm>
            <a:off x="2546716" y="1378848"/>
            <a:ext cx="4050568" cy="3123520"/>
          </a:xfrm>
          <a:prstGeom prst="rect">
            <a:avLst/>
          </a:prstGeom>
        </p:spPr>
      </p:pic>
      <p:sp>
        <p:nvSpPr>
          <p:cNvPr id="4" name="TextBox 3">
            <a:extLst>
              <a:ext uri="{FF2B5EF4-FFF2-40B4-BE49-F238E27FC236}">
                <a16:creationId xmlns:a16="http://schemas.microsoft.com/office/drawing/2014/main" id="{22D20DC5-2EED-A642-9D61-59329383CE5C}"/>
              </a:ext>
            </a:extLst>
          </p:cNvPr>
          <p:cNvSpPr txBox="1"/>
          <p:nvPr/>
        </p:nvSpPr>
        <p:spPr>
          <a:xfrm>
            <a:off x="3226676" y="4698475"/>
            <a:ext cx="31870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/UKIoiO9CSXU?t=341</a:t>
            </a:r>
            <a:endParaRPr lang="en-TW" dirty="0"/>
          </a:p>
        </p:txBody>
      </p:sp>
    </p:spTree>
    <p:extLst>
      <p:ext uri="{BB962C8B-B14F-4D97-AF65-F5344CB8AC3E}">
        <p14:creationId xmlns:p14="http://schemas.microsoft.com/office/powerpoint/2010/main" val="1683555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Thinking in Math = Acting in Namespaces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1744148" y="2238426"/>
            <a:ext cx="5655715" cy="307777"/>
          </a:xfrm>
          <a:prstGeom prst="rect">
            <a:avLst/>
          </a:prstGeom>
          <a:noFill/>
        </p:spPr>
        <p:txBody>
          <a:bodyPr wrap="none" rtlCol="0">
            <a:spAutoFit/>
          </a:bodyPr>
          <a:lstStyle/>
          <a:p>
            <a:pPr algn="ctr"/>
            <a:r>
              <a:rPr lang="en-TW" dirty="0"/>
              <a:t>Bertrand Russell’s Principles of Mathematics on “</a:t>
            </a:r>
            <a:r>
              <a:rPr lang="en-TW" b="1" i="1" dirty="0"/>
              <a:t>Doctrine of Types</a:t>
            </a:r>
            <a:r>
              <a:rPr lang="en-TW" dirty="0"/>
              <a:t>”</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1615923"/>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sp>
        <p:nvSpPr>
          <p:cNvPr id="3" name="TextBox 2">
            <a:extLst>
              <a:ext uri="{FF2B5EF4-FFF2-40B4-BE49-F238E27FC236}">
                <a16:creationId xmlns:a16="http://schemas.microsoft.com/office/drawing/2014/main" id="{6D63FA0E-877B-5A4E-8819-BFE4CE5BB145}"/>
              </a:ext>
            </a:extLst>
          </p:cNvPr>
          <p:cNvSpPr txBox="1"/>
          <p:nvPr/>
        </p:nvSpPr>
        <p:spPr>
          <a:xfrm>
            <a:off x="363153" y="2860929"/>
            <a:ext cx="8417690" cy="861774"/>
          </a:xfrm>
          <a:prstGeom prst="rect">
            <a:avLst/>
          </a:prstGeom>
          <a:noFill/>
        </p:spPr>
        <p:txBody>
          <a:bodyPr wrap="none" rtlCol="0">
            <a:spAutoFit/>
          </a:bodyPr>
          <a:lstStyle/>
          <a:p>
            <a:pPr algn="ctr"/>
            <a:r>
              <a:rPr lang="en-TW" dirty="0"/>
              <a:t>The way to write and organize names becomes the essence.</a:t>
            </a:r>
          </a:p>
          <a:p>
            <a:pPr algn="ctr"/>
            <a:r>
              <a:rPr lang="en-TW" sz="3600" dirty="0"/>
              <a:t>What methods and tools can be helpful?</a:t>
            </a:r>
          </a:p>
        </p:txBody>
      </p:sp>
    </p:spTree>
    <p:extLst>
      <p:ext uri="{BB962C8B-B14F-4D97-AF65-F5344CB8AC3E}">
        <p14:creationId xmlns:p14="http://schemas.microsoft.com/office/powerpoint/2010/main" val="1555398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8E79B5-AF1B-0544-927C-B66FAD71C026}"/>
              </a:ext>
            </a:extLst>
          </p:cNvPr>
          <p:cNvSpPr>
            <a:spLocks noChangeArrowheads="1"/>
          </p:cNvSpPr>
          <p:nvPr/>
        </p:nvSpPr>
        <p:spPr bwMode="auto">
          <a:xfrm>
            <a:off x="5706667" y="0"/>
            <a:ext cx="2159794" cy="197762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26627" name="Rectangle 3">
            <a:extLst>
              <a:ext uri="{FF2B5EF4-FFF2-40B4-BE49-F238E27FC236}">
                <a16:creationId xmlns:a16="http://schemas.microsoft.com/office/drawing/2014/main" id="{53393DBE-7072-3A4B-BF9E-8DCBAB59D44A}"/>
              </a:ext>
            </a:extLst>
          </p:cNvPr>
          <p:cNvSpPr>
            <a:spLocks noGrp="1" noChangeArrowheads="1"/>
          </p:cNvSpPr>
          <p:nvPr>
            <p:ph type="title"/>
          </p:nvPr>
        </p:nvSpPr>
        <p:spPr/>
        <p:txBody>
          <a:bodyPr/>
          <a:lstStyle/>
          <a:p>
            <a:pPr algn="ctr">
              <a:defRPr/>
            </a:pPr>
            <a:r>
              <a:rPr lang="en-US" dirty="0">
                <a:cs typeface="+mj-cs"/>
              </a:rPr>
              <a:t>The Miracle of Math in Natural Science</a:t>
            </a:r>
          </a:p>
        </p:txBody>
      </p:sp>
      <p:sp>
        <p:nvSpPr>
          <p:cNvPr id="504836" name="Rectangle 4">
            <a:extLst>
              <a:ext uri="{FF2B5EF4-FFF2-40B4-BE49-F238E27FC236}">
                <a16:creationId xmlns:a16="http://schemas.microsoft.com/office/drawing/2014/main" id="{B18CBA48-8B04-E841-B718-B6DEB15F476A}"/>
              </a:ext>
            </a:extLst>
          </p:cNvPr>
          <p:cNvSpPr>
            <a:spLocks noGrp="1" noChangeArrowheads="1"/>
          </p:cNvSpPr>
          <p:nvPr>
            <p:ph type="body" idx="1"/>
          </p:nvPr>
        </p:nvSpPr>
        <p:spPr>
          <a:xfrm>
            <a:off x="1257300" y="1282699"/>
            <a:ext cx="6506766" cy="3212299"/>
          </a:xfrm>
        </p:spPr>
        <p:txBody>
          <a:bodyPr/>
          <a:lstStyle/>
          <a:p>
            <a:pPr>
              <a:spcBef>
                <a:spcPct val="65000"/>
              </a:spcBef>
            </a:pPr>
            <a:r>
              <a:rPr lang="en-US" sz="1400" dirty="0"/>
              <a:t>"</a:t>
            </a:r>
            <a:r>
              <a:rPr lang="en-US" sz="1400" b="1" dirty="0"/>
              <a:t>The Unreasonable Effectiveness of Mathematics in the Natural Sciences</a:t>
            </a:r>
            <a:r>
              <a:rPr lang="en-US" sz="1400" dirty="0"/>
              <a:t>" is the title of an article published in 1960 by the </a:t>
            </a:r>
            <a:r>
              <a:rPr lang="en-US" sz="1400" dirty="0">
                <a:hlinkClick r:id="rId3" tooltip="Physicist"/>
              </a:rPr>
              <a:t>physicist</a:t>
            </a:r>
            <a:r>
              <a:rPr lang="en-US" sz="1400" dirty="0"/>
              <a:t> </a:t>
            </a:r>
            <a:r>
              <a:rPr lang="en-US" sz="1400" dirty="0">
                <a:hlinkClick r:id="rId4" tooltip="Eugene Wigner"/>
              </a:rPr>
              <a:t>Eugene Wigner</a:t>
            </a:r>
            <a:r>
              <a:rPr lang="en-US" sz="1400" dirty="0"/>
              <a:t>.</a:t>
            </a:r>
            <a:r>
              <a:rPr lang="en-US" sz="1400" baseline="30000" dirty="0">
                <a:hlinkClick r:id="rId5"/>
              </a:rPr>
              <a:t>[1]</a:t>
            </a:r>
            <a:r>
              <a:rPr lang="en-US" sz="1400" dirty="0"/>
              <a:t> </a:t>
            </a:r>
          </a:p>
          <a:p>
            <a:pPr marL="114300" indent="0">
              <a:spcBef>
                <a:spcPct val="65000"/>
              </a:spcBef>
              <a:buNone/>
            </a:pPr>
            <a:endParaRPr lang="en-US" sz="1400" dirty="0"/>
          </a:p>
          <a:p>
            <a:pPr>
              <a:spcBef>
                <a:spcPct val="65000"/>
              </a:spcBef>
            </a:pPr>
            <a:r>
              <a:rPr lang="en-US" sz="1400" b="1" dirty="0"/>
              <a:t>It is all about Name Space Management</a:t>
            </a:r>
          </a:p>
          <a:p>
            <a:pPr lvl="1">
              <a:spcBef>
                <a:spcPct val="65000"/>
              </a:spcBef>
            </a:pPr>
            <a:r>
              <a:rPr lang="en-US" sz="1000" b="1" dirty="0"/>
              <a:t>Namespace can be compressed</a:t>
            </a:r>
          </a:p>
          <a:p>
            <a:pPr lvl="1">
              <a:spcBef>
                <a:spcPct val="65000"/>
              </a:spcBef>
            </a:pPr>
            <a:r>
              <a:rPr lang="en-US" sz="1000" b="1" dirty="0"/>
              <a:t>It allows effective representation of both spacetime structures</a:t>
            </a:r>
          </a:p>
        </p:txBody>
      </p:sp>
      <p:sp>
        <p:nvSpPr>
          <p:cNvPr id="2" name="TextBox 1">
            <a:extLst>
              <a:ext uri="{FF2B5EF4-FFF2-40B4-BE49-F238E27FC236}">
                <a16:creationId xmlns:a16="http://schemas.microsoft.com/office/drawing/2014/main" id="{D09B31E0-3573-4F4D-9371-2975E5315DE1}"/>
              </a:ext>
            </a:extLst>
          </p:cNvPr>
          <p:cNvSpPr txBox="1"/>
          <p:nvPr/>
        </p:nvSpPr>
        <p:spPr>
          <a:xfrm>
            <a:off x="2464067" y="2301664"/>
            <a:ext cx="5538696" cy="253916"/>
          </a:xfrm>
          <a:prstGeom prst="rect">
            <a:avLst/>
          </a:prstGeom>
          <a:noFill/>
        </p:spPr>
        <p:txBody>
          <a:bodyPr wrap="none" rtlCol="0">
            <a:spAutoFit/>
          </a:bodyPr>
          <a:lstStyle/>
          <a:p>
            <a:r>
              <a:rPr lang="en-TW" sz="1050" dirty="0"/>
              <a:t>Link to the original text: </a:t>
            </a:r>
            <a:r>
              <a:rPr lang="en-US" sz="1050" dirty="0">
                <a:hlinkClick r:id="rId6"/>
              </a:rPr>
              <a:t>http://</a:t>
            </a:r>
            <a:r>
              <a:rPr lang="en-US" sz="1050" dirty="0" err="1">
                <a:hlinkClick r:id="rId6"/>
              </a:rPr>
              <a:t>www.dartmouth.edu</a:t>
            </a:r>
            <a:r>
              <a:rPr lang="en-US" sz="1050" dirty="0">
                <a:hlinkClick r:id="rId6"/>
              </a:rPr>
              <a:t>/~</a:t>
            </a:r>
            <a:r>
              <a:rPr lang="en-US" sz="1050" dirty="0" err="1">
                <a:hlinkClick r:id="rId6"/>
              </a:rPr>
              <a:t>matc</a:t>
            </a:r>
            <a:r>
              <a:rPr lang="en-US" sz="1050" dirty="0">
                <a:hlinkClick r:id="rId6"/>
              </a:rPr>
              <a:t>/</a:t>
            </a:r>
            <a:r>
              <a:rPr lang="en-US" sz="1050" dirty="0" err="1">
                <a:hlinkClick r:id="rId6"/>
              </a:rPr>
              <a:t>MathDrama</a:t>
            </a:r>
            <a:r>
              <a:rPr lang="en-US" sz="1050" dirty="0">
                <a:hlinkClick r:id="rId6"/>
              </a:rPr>
              <a:t>/reading/</a:t>
            </a:r>
            <a:r>
              <a:rPr lang="en-US" sz="1050" dirty="0" err="1">
                <a:hlinkClick r:id="rId6"/>
              </a:rPr>
              <a:t>Wigner.html</a:t>
            </a:r>
            <a:endParaRPr lang="en-TW" sz="1050" dirty="0"/>
          </a:p>
        </p:txBody>
      </p:sp>
      <p:pic>
        <p:nvPicPr>
          <p:cNvPr id="1026" name="Picture 2">
            <a:hlinkClick r:id="rId4"/>
            <a:extLst>
              <a:ext uri="{FF2B5EF4-FFF2-40B4-BE49-F238E27FC236}">
                <a16:creationId xmlns:a16="http://schemas.microsoft.com/office/drawing/2014/main" id="{F4EA10D0-9581-574C-8DE6-A039B2EEF97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37481" y="2571750"/>
            <a:ext cx="1626585" cy="229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8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48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48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483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48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2665662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0" y="1960925"/>
            <a:ext cx="8520600" cy="217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600"/>
              <a:t>associate </a:t>
            </a:r>
            <a:r>
              <a:rPr lang="en" sz="3600" i="1"/>
              <a:t>institutionalized</a:t>
            </a:r>
            <a:r>
              <a:rPr lang="en" sz="3600"/>
              <a:t> meaning to </a:t>
            </a:r>
            <a:endParaRPr sz="3600"/>
          </a:p>
          <a:p>
            <a:pPr marL="0" lvl="0" indent="0" algn="ctr" rtl="0">
              <a:spcBef>
                <a:spcPts val="0"/>
              </a:spcBef>
              <a:spcAft>
                <a:spcPts val="0"/>
              </a:spcAft>
              <a:buNone/>
            </a:pPr>
            <a:r>
              <a:rPr lang="en" sz="3600"/>
              <a:t>a set of </a:t>
            </a:r>
            <a:r>
              <a:rPr lang="en" sz="3600" b="1" i="1"/>
              <a:t>discrete </a:t>
            </a:r>
            <a:r>
              <a:rPr lang="en" sz="3600" b="1" i="1" u="sng">
                <a:solidFill>
                  <a:schemeClr val="hlink"/>
                </a:solidFill>
                <a:hlinkClick r:id="rId3"/>
              </a:rPr>
              <a:t>names</a:t>
            </a:r>
            <a:r>
              <a:rPr lang="en" sz="3600"/>
              <a:t>.</a:t>
            </a:r>
            <a:endParaRPr sz="3600"/>
          </a:p>
        </p:txBody>
      </p:sp>
      <p:sp>
        <p:nvSpPr>
          <p:cNvPr id="63" name="Google Shape;63;p14"/>
          <p:cNvSpPr txBox="1">
            <a:spLocks noGrp="1"/>
          </p:cNvSpPr>
          <p:nvPr>
            <p:ph type="subTitle" idx="1"/>
          </p:nvPr>
        </p:nvSpPr>
        <p:spPr>
          <a:xfrm>
            <a:off x="311700" y="9100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u="sng">
                <a:solidFill>
                  <a:schemeClr val="hlink"/>
                </a:solidFill>
                <a:hlinkClick r:id="rId3"/>
              </a:rPr>
              <a:t>Digital</a:t>
            </a:r>
            <a:r>
              <a:rPr lang="en"/>
              <a:t> Transformation is an </a:t>
            </a:r>
            <a:r>
              <a:rPr lang="en" b="1" i="1"/>
              <a:t>intentional act</a:t>
            </a:r>
            <a:r>
              <a:rPr lang="en"/>
              <a:t> to...</a:t>
            </a:r>
            <a:endParaRPr/>
          </a:p>
        </p:txBody>
      </p:sp>
      <p:sp>
        <p:nvSpPr>
          <p:cNvPr id="64" name="Google Shape;64;p14"/>
          <p:cNvSpPr txBox="1"/>
          <p:nvPr/>
        </p:nvSpPr>
        <p:spPr>
          <a:xfrm>
            <a:off x="693750" y="4391250"/>
            <a:ext cx="775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Lato"/>
                <a:ea typeface="Lato"/>
                <a:cs typeface="Lato"/>
                <a:sym typeface="Lato"/>
              </a:rPr>
              <a:t>The technical terminology in ICT field is: </a:t>
            </a:r>
            <a:r>
              <a:rPr lang="en" sz="1200" u="sng">
                <a:solidFill>
                  <a:schemeClr val="hlink"/>
                </a:solidFill>
                <a:latin typeface="Lato"/>
                <a:ea typeface="Lato"/>
                <a:cs typeface="Lato"/>
                <a:sym typeface="Lato"/>
                <a:hlinkClick r:id="rId3"/>
              </a:rPr>
              <a:t>Namespace Management</a:t>
            </a:r>
            <a:endParaRPr sz="12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Namespaces as pure abstractions</a:t>
            </a:r>
            <a:endParaRPr dirty="0">
              <a:solidFill>
                <a:srgbClr val="FF0000"/>
              </a:solidFill>
            </a:endParaRPr>
          </a:p>
        </p:txBody>
      </p:sp>
      <p:pic>
        <p:nvPicPr>
          <p:cNvPr id="3" name="Picture 2">
            <a:hlinkClick r:id="rId3"/>
            <a:extLst>
              <a:ext uri="{FF2B5EF4-FFF2-40B4-BE49-F238E27FC236}">
                <a16:creationId xmlns:a16="http://schemas.microsoft.com/office/drawing/2014/main" id="{C87E1969-E315-6A45-93AF-135E3A7485CC}"/>
              </a:ext>
            </a:extLst>
          </p:cNvPr>
          <p:cNvPicPr>
            <a:picLocks noChangeAspect="1"/>
          </p:cNvPicPr>
          <p:nvPr/>
        </p:nvPicPr>
        <p:blipFill>
          <a:blip r:embed="rId4"/>
          <a:stretch>
            <a:fillRect/>
          </a:stretch>
        </p:blipFill>
        <p:spPr>
          <a:xfrm>
            <a:off x="2441003" y="1096266"/>
            <a:ext cx="4261994" cy="3602209"/>
          </a:xfrm>
          <a:prstGeom prst="rect">
            <a:avLst/>
          </a:prstGeom>
        </p:spPr>
      </p:pic>
      <p:sp>
        <p:nvSpPr>
          <p:cNvPr id="4" name="TextBox 3">
            <a:extLst>
              <a:ext uri="{FF2B5EF4-FFF2-40B4-BE49-F238E27FC236}">
                <a16:creationId xmlns:a16="http://schemas.microsoft.com/office/drawing/2014/main" id="{DFC72D8C-6D0E-A34B-BE7B-2D816151A057}"/>
              </a:ext>
            </a:extLst>
          </p:cNvPr>
          <p:cNvSpPr txBox="1"/>
          <p:nvPr/>
        </p:nvSpPr>
        <p:spPr>
          <a:xfrm>
            <a:off x="2317216" y="4777016"/>
            <a:ext cx="4509568" cy="307777"/>
          </a:xfrm>
          <a:prstGeom prst="rect">
            <a:avLst/>
          </a:prstGeom>
          <a:noFill/>
        </p:spPr>
        <p:txBody>
          <a:bodyPr wrap="none" rtlCol="0">
            <a:spAutoFit/>
          </a:bodyPr>
          <a:lstStyle/>
          <a:p>
            <a:pPr algn="ctr"/>
            <a:r>
              <a:rPr lang="en-TW" dirty="0"/>
              <a:t>Video Source: </a:t>
            </a:r>
            <a:r>
              <a:rPr lang="en-US" dirty="0">
                <a:hlinkClick r:id="rId5"/>
              </a:rPr>
              <a:t>https://</a:t>
            </a:r>
            <a:r>
              <a:rPr lang="en-US" dirty="0" err="1">
                <a:hlinkClick r:id="rId5"/>
              </a:rPr>
              <a:t>youtu.be</a:t>
            </a:r>
            <a:r>
              <a:rPr lang="en-US" dirty="0">
                <a:hlinkClick r:id="rId5"/>
              </a:rPr>
              <a:t>/TbNymweHW4E</a:t>
            </a:r>
            <a:r>
              <a:rPr lang="en-US" dirty="0"/>
              <a:t>?t=246</a:t>
            </a:r>
            <a:endParaRPr lang="en-TW" dirty="0"/>
          </a:p>
        </p:txBody>
      </p:sp>
    </p:spTree>
    <p:extLst>
      <p:ext uri="{BB962C8B-B14F-4D97-AF65-F5344CB8AC3E}">
        <p14:creationId xmlns:p14="http://schemas.microsoft.com/office/powerpoint/2010/main" val="2589190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Categories are Containers of cognitive concepts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extLst>
              <a:ext uri="{FF2B5EF4-FFF2-40B4-BE49-F238E27FC236}">
                <a16:creationId xmlns:a16="http://schemas.microsoft.com/office/drawing/2014/main" id="{1A3DEC34-068B-844D-94D4-DF729DB1BF7D}"/>
              </a:ext>
            </a:extLst>
          </p:cNvPr>
          <p:cNvPicPr>
            <a:picLocks noChangeAspect="1"/>
          </p:cNvPicPr>
          <p:nvPr/>
        </p:nvPicPr>
        <p:blipFill>
          <a:blip r:embed="rId3"/>
          <a:stretch>
            <a:fillRect/>
          </a:stretch>
        </p:blipFill>
        <p:spPr>
          <a:xfrm>
            <a:off x="567739" y="1520005"/>
            <a:ext cx="8008521" cy="2966119"/>
          </a:xfrm>
          <a:prstGeom prst="rect">
            <a:avLst/>
          </a:prstGeom>
        </p:spPr>
      </p:pic>
    </p:spTree>
    <p:extLst>
      <p:ext uri="{BB962C8B-B14F-4D97-AF65-F5344CB8AC3E}">
        <p14:creationId xmlns:p14="http://schemas.microsoft.com/office/powerpoint/2010/main" val="1794902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Patterns of Categories/Classification of Concepts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5396081" cy="3416400"/>
          </a:xfrm>
        </p:spPr>
        <p:txBody>
          <a:bodyPr/>
          <a:lstStyle/>
          <a:p>
            <a:r>
              <a:rPr lang="en-US" dirty="0"/>
              <a:t>Grounded Ideas:</a:t>
            </a:r>
          </a:p>
          <a:p>
            <a:pPr lvl="1"/>
            <a:r>
              <a:rPr lang="en-US" dirty="0"/>
              <a:t>Adding (+): including objects into a collection</a:t>
            </a:r>
          </a:p>
          <a:p>
            <a:pPr lvl="1"/>
            <a:r>
              <a:rPr lang="en-US" dirty="0"/>
              <a:t>Subtraction (-): taking objects away from the collection</a:t>
            </a:r>
          </a:p>
          <a:p>
            <a:pPr lvl="1"/>
            <a:r>
              <a:rPr lang="en-US" dirty="0"/>
              <a:t>Sets: containers of elements</a:t>
            </a:r>
          </a:p>
          <a:p>
            <a:pPr lvl="1"/>
            <a:endParaRPr lang="en-US" dirty="0"/>
          </a:p>
          <a:p>
            <a:r>
              <a:rPr lang="en-US" dirty="0"/>
              <a:t>Abstract Ideas:</a:t>
            </a:r>
          </a:p>
          <a:p>
            <a:pPr lvl="1"/>
            <a:r>
              <a:rPr lang="en-US" dirty="0"/>
              <a:t>Numbers as points on a line</a:t>
            </a:r>
          </a:p>
          <a:p>
            <a:pPr lvl="1"/>
            <a:r>
              <a:rPr lang="en-US" dirty="0"/>
              <a:t>Geometrical figures as algebraic equations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pic>
        <p:nvPicPr>
          <p:cNvPr id="10241" name="Picture 1" descr="https://mathsmadeeasy.co.uk/wp-content/uploads/2020/09/Adding-and-subtracting-vectors.png">
            <a:hlinkClick r:id="rId2"/>
            <a:extLst>
              <a:ext uri="{FF2B5EF4-FFF2-40B4-BE49-F238E27FC236}">
                <a16:creationId xmlns:a16="http://schemas.microsoft.com/office/drawing/2014/main" id="{FD3241A2-4F6D-674D-86AE-921C06790E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5675" y="1241659"/>
            <a:ext cx="2321677" cy="370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781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Combine Operands/Operations as constructed names?</a:t>
            </a:r>
            <a:endParaRPr dirty="0">
              <a:solidFill>
                <a:srgbClr val="FF0000"/>
              </a:solidFill>
            </a:endParaRPr>
          </a:p>
        </p:txBody>
      </p:sp>
      <p:pic>
        <p:nvPicPr>
          <p:cNvPr id="3" name="Picture 2">
            <a:extLst>
              <a:ext uri="{FF2B5EF4-FFF2-40B4-BE49-F238E27FC236}">
                <a16:creationId xmlns:a16="http://schemas.microsoft.com/office/drawing/2014/main" id="{69BA8BE1-3314-4F40-9797-47E7B27A1F47}"/>
              </a:ext>
            </a:extLst>
          </p:cNvPr>
          <p:cNvPicPr>
            <a:picLocks noChangeAspect="1"/>
          </p:cNvPicPr>
          <p:nvPr/>
        </p:nvPicPr>
        <p:blipFill>
          <a:blip r:embed="rId3"/>
          <a:stretch>
            <a:fillRect/>
          </a:stretch>
        </p:blipFill>
        <p:spPr>
          <a:xfrm>
            <a:off x="519764" y="1233358"/>
            <a:ext cx="4163965" cy="3525131"/>
          </a:xfrm>
          <a:prstGeom prst="rect">
            <a:avLst/>
          </a:prstGeom>
        </p:spPr>
      </p:pic>
      <p:pic>
        <p:nvPicPr>
          <p:cNvPr id="4" name="Picture 3">
            <a:extLst>
              <a:ext uri="{FF2B5EF4-FFF2-40B4-BE49-F238E27FC236}">
                <a16:creationId xmlns:a16="http://schemas.microsoft.com/office/drawing/2014/main" id="{65CFAA87-5A22-7142-B837-4773061593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4666" y="1233358"/>
            <a:ext cx="2869174" cy="3672311"/>
          </a:xfrm>
          <a:prstGeom prst="rect">
            <a:avLst/>
          </a:prstGeom>
        </p:spPr>
      </p:pic>
      <p:pic>
        <p:nvPicPr>
          <p:cNvPr id="5" name="Picture 4">
            <a:hlinkClick r:id="rId5"/>
            <a:extLst>
              <a:ext uri="{FF2B5EF4-FFF2-40B4-BE49-F238E27FC236}">
                <a16:creationId xmlns:a16="http://schemas.microsoft.com/office/drawing/2014/main" id="{1EFC4C29-465D-984E-9169-90CBEDB376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5652" y="1214918"/>
            <a:ext cx="1726648" cy="364785"/>
          </a:xfrm>
          <a:prstGeom prst="rect">
            <a:avLst/>
          </a:prstGeom>
        </p:spPr>
      </p:pic>
      <p:pic>
        <p:nvPicPr>
          <p:cNvPr id="6" name="Picture 5">
            <a:hlinkClick r:id="rId7"/>
            <a:extLst>
              <a:ext uri="{FF2B5EF4-FFF2-40B4-BE49-F238E27FC236}">
                <a16:creationId xmlns:a16="http://schemas.microsoft.com/office/drawing/2014/main" id="{AAAA7326-8559-4147-99D1-A396D43F11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53474" y="1598143"/>
            <a:ext cx="810366" cy="869302"/>
          </a:xfrm>
          <a:prstGeom prst="rect">
            <a:avLst/>
          </a:prstGeom>
        </p:spPr>
      </p:pic>
      <p:sp>
        <p:nvSpPr>
          <p:cNvPr id="7" name="TextBox 6">
            <a:extLst>
              <a:ext uri="{FF2B5EF4-FFF2-40B4-BE49-F238E27FC236}">
                <a16:creationId xmlns:a16="http://schemas.microsoft.com/office/drawing/2014/main" id="{D38F2B0F-9598-C844-8F72-19A4BD0A1001}"/>
              </a:ext>
            </a:extLst>
          </p:cNvPr>
          <p:cNvSpPr txBox="1"/>
          <p:nvPr/>
        </p:nvSpPr>
        <p:spPr>
          <a:xfrm>
            <a:off x="7863840" y="1795336"/>
            <a:ext cx="1229824" cy="307777"/>
          </a:xfrm>
          <a:prstGeom prst="rect">
            <a:avLst/>
          </a:prstGeom>
          <a:noFill/>
        </p:spPr>
        <p:txBody>
          <a:bodyPr wrap="none" rtlCol="0">
            <a:spAutoFit/>
          </a:bodyPr>
          <a:lstStyle/>
          <a:p>
            <a:r>
              <a:rPr lang="en-US" dirty="0"/>
              <a:t>Cayley Table</a:t>
            </a:r>
          </a:p>
        </p:txBody>
      </p:sp>
    </p:spTree>
    <p:extLst>
      <p:ext uri="{BB962C8B-B14F-4D97-AF65-F5344CB8AC3E}">
        <p14:creationId xmlns:p14="http://schemas.microsoft.com/office/powerpoint/2010/main" val="4267911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 as Generalized Metaphors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11266" name="Picture 2" descr="Hofstadter Fluid Concepts.jpg">
            <a:hlinkClick r:id="rId3"/>
            <a:extLst>
              <a:ext uri="{FF2B5EF4-FFF2-40B4-BE49-F238E27FC236}">
                <a16:creationId xmlns:a16="http://schemas.microsoft.com/office/drawing/2014/main" id="{60875272-3BF5-5345-A503-EF6A0AD4BA0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3401" y="1121678"/>
            <a:ext cx="3054297" cy="3695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65AC1C-7344-F847-94A7-9E9A2947A7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5891" y="1121678"/>
            <a:ext cx="5200857" cy="3695700"/>
          </a:xfrm>
          <a:prstGeom prst="rect">
            <a:avLst/>
          </a:prstGeom>
        </p:spPr>
      </p:pic>
    </p:spTree>
    <p:extLst>
      <p:ext uri="{BB962C8B-B14F-4D97-AF65-F5344CB8AC3E}">
        <p14:creationId xmlns:p14="http://schemas.microsoft.com/office/powerpoint/2010/main" val="3472570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properties of being </a:t>
            </a:r>
            <a:r>
              <a:rPr lang="en-US" dirty="0">
                <a:solidFill>
                  <a:srgbClr val="FF0000"/>
                </a:solidFill>
              </a:rPr>
              <a:t>Trust-worthy</a:t>
            </a:r>
            <a:r>
              <a:rPr lang="en-US" dirty="0">
                <a:solidFill>
                  <a:schemeClr val="tx1"/>
                </a:solidFill>
              </a:rPr>
              <a:t> name schemes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6" name="Text Placeholder 2">
            <a:extLst>
              <a:ext uri="{FF2B5EF4-FFF2-40B4-BE49-F238E27FC236}">
                <a16:creationId xmlns:a16="http://schemas.microsoft.com/office/drawing/2014/main" id="{FC472897-0CFA-9747-8EBA-2493647E9D98}"/>
              </a:ext>
            </a:extLst>
          </p:cNvPr>
          <p:cNvSpPr>
            <a:spLocks noGrp="1"/>
          </p:cNvSpPr>
          <p:nvPr>
            <p:ph type="body" idx="1"/>
          </p:nvPr>
        </p:nvSpPr>
        <p:spPr>
          <a:xfrm>
            <a:off x="311701" y="1366117"/>
            <a:ext cx="2998828" cy="3202758"/>
          </a:xfrm>
        </p:spPr>
        <p:txBody>
          <a:bodyPr/>
          <a:lstStyle/>
          <a:p>
            <a:r>
              <a:rPr lang="en-US" dirty="0"/>
              <a:t>Soundness:</a:t>
            </a:r>
          </a:p>
          <a:p>
            <a:pPr lvl="1"/>
            <a:r>
              <a:rPr lang="en-US" dirty="0"/>
              <a:t>All names refer to at least one legal entity</a:t>
            </a:r>
          </a:p>
          <a:p>
            <a:endParaRPr lang="en-US" dirty="0"/>
          </a:p>
          <a:p>
            <a:r>
              <a:rPr lang="en-US" dirty="0"/>
              <a:t>Completeness:</a:t>
            </a:r>
          </a:p>
          <a:p>
            <a:pPr lvl="1"/>
            <a:r>
              <a:rPr lang="en-US" dirty="0"/>
              <a:t>All legal entities must all have at least one name</a:t>
            </a:r>
          </a:p>
        </p:txBody>
      </p:sp>
      <p:sp>
        <p:nvSpPr>
          <p:cNvPr id="7" name="Text Placeholder 2">
            <a:extLst>
              <a:ext uri="{FF2B5EF4-FFF2-40B4-BE49-F238E27FC236}">
                <a16:creationId xmlns:a16="http://schemas.microsoft.com/office/drawing/2014/main" id="{6803658E-CA27-D04E-AD02-97F75963997A}"/>
              </a:ext>
            </a:extLst>
          </p:cNvPr>
          <p:cNvSpPr txBox="1">
            <a:spLocks/>
          </p:cNvSpPr>
          <p:nvPr/>
        </p:nvSpPr>
        <p:spPr>
          <a:xfrm>
            <a:off x="3450693" y="1366117"/>
            <a:ext cx="5521771" cy="3312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200" dirty="0"/>
              <a:t>Controlled Access Rights</a:t>
            </a:r>
          </a:p>
          <a:p>
            <a:pPr lvl="1"/>
            <a:r>
              <a:rPr lang="en-US" sz="1200" dirty="0"/>
              <a:t>Non-repudiation:</a:t>
            </a:r>
          </a:p>
          <a:p>
            <a:pPr lvl="2"/>
            <a:r>
              <a:rPr lang="en-US" sz="800" dirty="0"/>
              <a:t>Every name only points to one unique legal entity </a:t>
            </a:r>
            <a:endParaRPr lang="en-US" sz="1000" dirty="0"/>
          </a:p>
          <a:p>
            <a:pPr lvl="1"/>
            <a:r>
              <a:rPr lang="en-US" sz="1200" dirty="0"/>
              <a:t>Tamper-Proof:</a:t>
            </a:r>
          </a:p>
          <a:p>
            <a:pPr lvl="2"/>
            <a:r>
              <a:rPr lang="en-US" sz="900" dirty="0"/>
              <a:t>Authorized entities can make changes</a:t>
            </a:r>
          </a:p>
          <a:p>
            <a:pPr lvl="2"/>
            <a:r>
              <a:rPr lang="en-US" sz="900" dirty="0"/>
              <a:t>Any change to the name system must become public knowledge</a:t>
            </a:r>
          </a:p>
          <a:p>
            <a:endParaRPr lang="en-US" sz="1200" dirty="0"/>
          </a:p>
          <a:p>
            <a:r>
              <a:rPr lang="en-US" sz="1200" dirty="0"/>
              <a:t>Time-based:</a:t>
            </a:r>
          </a:p>
          <a:p>
            <a:pPr lvl="1"/>
            <a:r>
              <a:rPr lang="en-US" sz="1050" dirty="0"/>
              <a:t>All name changes should be time-stamped by one coherent clock</a:t>
            </a:r>
          </a:p>
        </p:txBody>
      </p:sp>
      <p:pic>
        <p:nvPicPr>
          <p:cNvPr id="2050" name="Picture 2" descr="Clock icon Shopping icon Time is money icon, Wall Clock, Circle, Symbol, Logo, Home Accessories, Furniture, Interior Design png">
            <a:extLst>
              <a:ext uri="{FF2B5EF4-FFF2-40B4-BE49-F238E27FC236}">
                <a16:creationId xmlns:a16="http://schemas.microsoft.com/office/drawing/2014/main" id="{D8349732-4972-4D47-A8E9-026C0AFDF08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9094" y="3656079"/>
            <a:ext cx="487236" cy="48723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Account Management PX">
            <a:extLst>
              <a:ext uri="{FF2B5EF4-FFF2-40B4-BE49-F238E27FC236}">
                <a16:creationId xmlns:a16="http://schemas.microsoft.com/office/drawing/2014/main" id="{B72B64E5-1F9C-5247-873A-ED5F7C95E12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77896" y="1017725"/>
            <a:ext cx="1137421" cy="113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446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3232961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Time and Trust-worthiness in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All Name Spaces should share a universal “clock”</a:t>
            </a:r>
          </a:p>
          <a:p>
            <a:pPr lvl="1"/>
            <a:r>
              <a:rPr lang="en-TW" dirty="0"/>
              <a:t>The common “Historical-Trail” (time-based) of Name Spaces</a:t>
            </a:r>
          </a:p>
          <a:p>
            <a:pPr lvl="1"/>
            <a:r>
              <a:rPr lang="en-TW" dirty="0"/>
              <a:t>So that the time-stamps would offer hints to cross-check “causal” consistency</a:t>
            </a:r>
          </a:p>
          <a:p>
            <a:r>
              <a:rPr lang="en-TW" dirty="0"/>
              <a:t>Name Spaces should be extensible</a:t>
            </a:r>
          </a:p>
          <a:p>
            <a:pPr lvl="1"/>
            <a:r>
              <a:rPr lang="en-TW" dirty="0"/>
              <a:t>It should follow one consistent naming convention for easy referencing</a:t>
            </a:r>
          </a:p>
          <a:p>
            <a:pPr lvl="2"/>
            <a:r>
              <a:rPr lang="en-TW" dirty="0"/>
              <a:t>Kuhn’s Cycle provides a Generative/Cyclic Model</a:t>
            </a:r>
          </a:p>
          <a:p>
            <a:r>
              <a:rPr lang="en-TW" dirty="0"/>
              <a:t>Name Space Authentication should be scalable and distributed</a:t>
            </a:r>
          </a:p>
          <a:p>
            <a:pPr lvl="1"/>
            <a:r>
              <a:rPr lang="en-TW" dirty="0"/>
              <a:t>Existing mechanisms for authenticated name registration, i.e. Domain Name Services (DNS).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2965415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Trust-worthy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654457" y="4367574"/>
            <a:ext cx="476252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3"/>
              </a:rPr>
              <a:t>Being More Trustworthy: The Basics</a:t>
            </a:r>
            <a:endParaRPr lang="en-US" dirty="0"/>
          </a:p>
          <a:p>
            <a:pPr algn="ctr"/>
            <a:r>
              <a:rPr lang="en-US" sz="1800" dirty="0"/>
              <a:t>			― </a:t>
            </a:r>
            <a:r>
              <a:rPr lang="en-US" dirty="0"/>
              <a:t>Rachel </a:t>
            </a:r>
            <a:r>
              <a:rPr lang="en-US" dirty="0" err="1"/>
              <a:t>Botsman</a:t>
            </a:r>
            <a:r>
              <a:rPr lang="en-US" dirty="0"/>
              <a:t>, Jan 14, 2019</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107CD5D1-15B9-C64F-ABE5-F8F98C4BE38A}"/>
              </a:ext>
            </a:extLst>
          </p:cNvPr>
          <p:cNvPicPr>
            <a:picLocks noChangeAspect="1"/>
          </p:cNvPicPr>
          <p:nvPr/>
        </p:nvPicPr>
        <p:blipFill>
          <a:blip r:embed="rId4"/>
          <a:stretch>
            <a:fillRect/>
          </a:stretch>
        </p:blipFill>
        <p:spPr>
          <a:xfrm>
            <a:off x="1813218" y="1152854"/>
            <a:ext cx="4445000" cy="2565400"/>
          </a:xfrm>
          <a:prstGeom prst="rect">
            <a:avLst/>
          </a:prstGeom>
        </p:spPr>
      </p:pic>
      <p:sp>
        <p:nvSpPr>
          <p:cNvPr id="7" name="Text Placeholder 2">
            <a:extLst>
              <a:ext uri="{FF2B5EF4-FFF2-40B4-BE49-F238E27FC236}">
                <a16:creationId xmlns:a16="http://schemas.microsoft.com/office/drawing/2014/main" id="{62B529AF-9F8B-EE4A-9EC0-5DD97DB2D63B}"/>
              </a:ext>
            </a:extLst>
          </p:cNvPr>
          <p:cNvSpPr txBox="1">
            <a:spLocks/>
          </p:cNvSpPr>
          <p:nvPr/>
        </p:nvSpPr>
        <p:spPr>
          <a:xfrm>
            <a:off x="239362"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Competence:</a:t>
            </a:r>
          </a:p>
          <a:p>
            <a:r>
              <a:rPr lang="en-TW" sz="900" dirty="0"/>
              <a:t> </a:t>
            </a:r>
            <a:r>
              <a:rPr lang="en-TW" sz="900" dirty="0">
                <a:solidFill>
                  <a:srgbClr val="FF0000"/>
                </a:solidFill>
              </a:rPr>
              <a:t>What </a:t>
            </a:r>
            <a:r>
              <a:rPr lang="en-TW" sz="900" dirty="0"/>
              <a:t>can you deliver?</a:t>
            </a:r>
          </a:p>
          <a:p>
            <a:endParaRPr lang="en-TW" sz="900" dirty="0"/>
          </a:p>
          <a:p>
            <a:pPr marL="171450" indent="-171450">
              <a:buFont typeface="Arial" panose="020B0604020202020204" pitchFamily="34" charset="0"/>
              <a:buChar char="•"/>
            </a:pPr>
            <a:r>
              <a:rPr lang="en-TW" sz="900" dirty="0"/>
              <a:t>Reliability: </a:t>
            </a:r>
          </a:p>
          <a:p>
            <a:r>
              <a:rPr lang="en-TW" sz="900" dirty="0">
                <a:solidFill>
                  <a:srgbClr val="FF0000"/>
                </a:solidFill>
              </a:rPr>
              <a:t> Success rate</a:t>
            </a:r>
            <a:r>
              <a:rPr lang="en-TW" sz="900" dirty="0"/>
              <a:t> of delivery?</a:t>
            </a:r>
          </a:p>
        </p:txBody>
      </p:sp>
      <p:sp>
        <p:nvSpPr>
          <p:cNvPr id="10" name="Text Placeholder 2">
            <a:extLst>
              <a:ext uri="{FF2B5EF4-FFF2-40B4-BE49-F238E27FC236}">
                <a16:creationId xmlns:a16="http://schemas.microsoft.com/office/drawing/2014/main" id="{A13A974A-827C-8043-913D-39A756DD2A6B}"/>
              </a:ext>
            </a:extLst>
          </p:cNvPr>
          <p:cNvSpPr txBox="1">
            <a:spLocks/>
          </p:cNvSpPr>
          <p:nvPr/>
        </p:nvSpPr>
        <p:spPr>
          <a:xfrm>
            <a:off x="6707947"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Integirty:</a:t>
            </a:r>
          </a:p>
          <a:p>
            <a:r>
              <a:rPr lang="en-TW" sz="900" dirty="0"/>
              <a:t> </a:t>
            </a:r>
            <a:r>
              <a:rPr lang="en-TW" sz="900" dirty="0">
                <a:solidFill>
                  <a:srgbClr val="FF0000"/>
                </a:solidFill>
              </a:rPr>
              <a:t>Will you ever cheat me</a:t>
            </a:r>
            <a:r>
              <a:rPr lang="en-TW" sz="900" dirty="0"/>
              <a:t>?</a:t>
            </a:r>
          </a:p>
          <a:p>
            <a:endParaRPr lang="en-TW" sz="900" dirty="0"/>
          </a:p>
          <a:p>
            <a:pPr marL="171450" indent="-171450">
              <a:buFont typeface="Arial" panose="020B0604020202020204" pitchFamily="34" charset="0"/>
              <a:buChar char="•"/>
            </a:pPr>
            <a:r>
              <a:rPr lang="en-TW" sz="900" dirty="0"/>
              <a:t>Empathy: </a:t>
            </a:r>
          </a:p>
          <a:p>
            <a:r>
              <a:rPr lang="en-TW" sz="900" dirty="0">
                <a:solidFill>
                  <a:srgbClr val="FF0000"/>
                </a:solidFill>
              </a:rPr>
              <a:t> Are you on my side</a:t>
            </a:r>
            <a:r>
              <a:rPr lang="en-TW" sz="900" dirty="0"/>
              <a:t>?</a:t>
            </a:r>
          </a:p>
        </p:txBody>
      </p:sp>
    </p:spTree>
    <p:extLst>
      <p:ext uri="{BB962C8B-B14F-4D97-AF65-F5344CB8AC3E}">
        <p14:creationId xmlns:p14="http://schemas.microsoft.com/office/powerpoint/2010/main" val="196982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Authenticated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554679"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Digital Authentication - the basics</a:t>
            </a:r>
            <a:endParaRPr lang="en-US" sz="1800" dirty="0"/>
          </a:p>
          <a:p>
            <a:pPr algn="ctr"/>
            <a:r>
              <a:rPr lang="en-US" sz="1800" dirty="0"/>
              <a:t>			― </a:t>
            </a:r>
            <a:r>
              <a:rPr lang="en-US" dirty="0"/>
              <a:t>Dawn M. Turner (guest) on 01. August 2016</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9" name="Picture 8">
            <a:hlinkClick r:id="rId3"/>
            <a:extLst>
              <a:ext uri="{FF2B5EF4-FFF2-40B4-BE49-F238E27FC236}">
                <a16:creationId xmlns:a16="http://schemas.microsoft.com/office/drawing/2014/main" id="{80D65D7E-FA5F-5E45-9C96-9F67960450C0}"/>
              </a:ext>
            </a:extLst>
          </p:cNvPr>
          <p:cNvPicPr>
            <a:picLocks noChangeAspect="1"/>
          </p:cNvPicPr>
          <p:nvPr/>
        </p:nvPicPr>
        <p:blipFill>
          <a:blip r:embed="rId4"/>
          <a:stretch>
            <a:fillRect/>
          </a:stretch>
        </p:blipFill>
        <p:spPr>
          <a:xfrm>
            <a:off x="2018378" y="1210345"/>
            <a:ext cx="5107243" cy="3109997"/>
          </a:xfrm>
          <a:prstGeom prst="rect">
            <a:avLst/>
          </a:prstGeom>
        </p:spPr>
      </p:pic>
    </p:spTree>
    <p:extLst>
      <p:ext uri="{BB962C8B-B14F-4D97-AF65-F5344CB8AC3E}">
        <p14:creationId xmlns:p14="http://schemas.microsoft.com/office/powerpoint/2010/main" val="2701363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342225" y="304000"/>
            <a:ext cx="8565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latin typeface="Lato"/>
                <a:ea typeface="Lato"/>
                <a:cs typeface="Lato"/>
                <a:sym typeface="Lato"/>
              </a:rPr>
              <a:t>Governing process for issuing Coat of Arms</a:t>
            </a:r>
            <a:endParaRPr sz="3000">
              <a:latin typeface="Lato"/>
              <a:ea typeface="Lato"/>
              <a:cs typeface="Lato"/>
              <a:sym typeface="Lato"/>
            </a:endParaRPr>
          </a:p>
        </p:txBody>
      </p:sp>
      <p:pic>
        <p:nvPicPr>
          <p:cNvPr id="70" name="Google Shape;70;p15"/>
          <p:cNvPicPr preferRelativeResize="0"/>
          <p:nvPr/>
        </p:nvPicPr>
        <p:blipFill>
          <a:blip r:embed="rId3">
            <a:alphaModFix/>
          </a:blip>
          <a:stretch>
            <a:fillRect/>
          </a:stretch>
        </p:blipFill>
        <p:spPr>
          <a:xfrm>
            <a:off x="214175" y="1071300"/>
            <a:ext cx="5486849" cy="3566800"/>
          </a:xfrm>
          <a:prstGeom prst="rect">
            <a:avLst/>
          </a:prstGeom>
          <a:noFill/>
          <a:ln>
            <a:noFill/>
          </a:ln>
        </p:spPr>
      </p:pic>
      <p:sp>
        <p:nvSpPr>
          <p:cNvPr id="71" name="Google Shape;71;p15"/>
          <p:cNvSpPr txBox="1"/>
          <p:nvPr/>
        </p:nvSpPr>
        <p:spPr>
          <a:xfrm>
            <a:off x="5879975" y="1071300"/>
            <a:ext cx="3074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Coat of arms is a </a:t>
            </a:r>
            <a:r>
              <a:rPr lang="en" u="sng">
                <a:solidFill>
                  <a:schemeClr val="hlink"/>
                </a:solidFill>
                <a:latin typeface="Lato"/>
                <a:ea typeface="Lato"/>
                <a:cs typeface="Lato"/>
                <a:sym typeface="Lato"/>
                <a:hlinkClick r:id="rId4"/>
              </a:rPr>
              <a:t>systematically governed</a:t>
            </a:r>
            <a:r>
              <a:rPr lang="en">
                <a:latin typeface="Lato"/>
                <a:ea typeface="Lato"/>
                <a:cs typeface="Lato"/>
                <a:sym typeface="Lato"/>
              </a:rPr>
              <a:t> mechanism to declare organizational identity and embed their respective cultural content in unique </a:t>
            </a:r>
            <a:r>
              <a:rPr lang="en" u="sng">
                <a:solidFill>
                  <a:schemeClr val="hlink"/>
                </a:solidFill>
                <a:latin typeface="Lato"/>
                <a:ea typeface="Lato"/>
                <a:cs typeface="Lato"/>
                <a:sym typeface="Lato"/>
                <a:hlinkClick r:id="rId5"/>
              </a:rPr>
              <a:t>symbols</a:t>
            </a:r>
            <a:r>
              <a:rPr lang="en"/>
              <a:t>/</a:t>
            </a:r>
            <a:r>
              <a:rPr lang="en" u="sng">
                <a:solidFill>
                  <a:schemeClr val="hlink"/>
                </a:solidFill>
                <a:latin typeface="Lato"/>
                <a:ea typeface="Lato"/>
                <a:cs typeface="Lato"/>
                <a:sym typeface="Lato"/>
                <a:hlinkClick r:id="rId6"/>
              </a:rPr>
              <a:t>digits</a:t>
            </a:r>
            <a:r>
              <a:rPr lang="en">
                <a:latin typeface="Lato"/>
                <a:ea typeface="Lato"/>
                <a:cs typeface="Lato"/>
                <a:sym typeface="Lato"/>
              </a:rPr>
              <a:t>. Since the number of organization will evolve over time, the total number of symbols/digits will also evolve overtime.</a:t>
            </a:r>
            <a:endParaRPr>
              <a:latin typeface="Lato"/>
              <a:ea typeface="Lato"/>
              <a:cs typeface="Lato"/>
              <a:sym typeface="Lato"/>
            </a:endParaRPr>
          </a:p>
        </p:txBody>
      </p:sp>
      <p:sp>
        <p:nvSpPr>
          <p:cNvPr id="72" name="Google Shape;72;p15"/>
          <p:cNvSpPr txBox="1"/>
          <p:nvPr/>
        </p:nvSpPr>
        <p:spPr>
          <a:xfrm>
            <a:off x="5978825" y="3195300"/>
            <a:ext cx="2876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Lato"/>
                <a:ea typeface="Lato"/>
                <a:cs typeface="Lato"/>
                <a:sym typeface="Lato"/>
              </a:rPr>
              <a:t>Please refer to the </a:t>
            </a:r>
            <a:r>
              <a:rPr lang="en" sz="800" i="1" u="sng">
                <a:solidFill>
                  <a:schemeClr val="hlink"/>
                </a:solidFill>
                <a:latin typeface="Lato"/>
                <a:ea typeface="Lato"/>
                <a:cs typeface="Lato"/>
                <a:sym typeface="Lato"/>
                <a:hlinkClick r:id="rId7"/>
              </a:rPr>
              <a:t>Definition, History, Symbols, &amp; Facts</a:t>
            </a:r>
            <a:r>
              <a:rPr lang="en" sz="800">
                <a:latin typeface="Lato"/>
                <a:ea typeface="Lato"/>
                <a:cs typeface="Lato"/>
                <a:sym typeface="Lato"/>
              </a:rPr>
              <a:t> page of </a:t>
            </a:r>
            <a:r>
              <a:rPr lang="en" sz="800" u="sng">
                <a:solidFill>
                  <a:schemeClr val="hlink"/>
                </a:solidFill>
                <a:latin typeface="Lato"/>
                <a:ea typeface="Lato"/>
                <a:cs typeface="Lato"/>
                <a:sym typeface="Lato"/>
                <a:hlinkClick r:id="rId8"/>
              </a:rPr>
              <a:t>Encyclopedia, Britannica</a:t>
            </a:r>
            <a:r>
              <a:rPr lang="en" sz="800">
                <a:latin typeface="Lato"/>
                <a:ea typeface="Lato"/>
                <a:cs typeface="Lato"/>
                <a:sym typeface="Lato"/>
              </a:rPr>
              <a:t>.</a:t>
            </a:r>
            <a:endParaRPr sz="800">
              <a:latin typeface="Lato"/>
              <a:ea typeface="Lato"/>
              <a:cs typeface="Lato"/>
              <a:sym typeface="Lato"/>
            </a:endParaRPr>
          </a:p>
        </p:txBody>
      </p:sp>
      <p:pic>
        <p:nvPicPr>
          <p:cNvPr id="73" name="Google Shape;73;p15">
            <a:hlinkClick r:id="rId8"/>
          </p:cNvPr>
          <p:cNvPicPr preferRelativeResize="0"/>
          <p:nvPr/>
        </p:nvPicPr>
        <p:blipFill>
          <a:blip r:embed="rId9">
            <a:alphaModFix/>
          </a:blip>
          <a:stretch>
            <a:fillRect/>
          </a:stretch>
        </p:blipFill>
        <p:spPr>
          <a:xfrm>
            <a:off x="6749324" y="3693623"/>
            <a:ext cx="1055875" cy="718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Public-Private Key </a:t>
            </a:r>
            <a:r>
              <a:rPr lang="en" dirty="0" err="1"/>
              <a:t>NsM</a:t>
            </a:r>
            <a:r>
              <a:rPr lang="en" dirty="0"/>
              <a:t> Infrastructures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3479002" y="4583018"/>
            <a:ext cx="35650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What is Private Key Infrastructure?</a:t>
            </a:r>
            <a:endParaRPr lang="en-US" sz="1800" dirty="0"/>
          </a:p>
        </p:txBody>
      </p:sp>
      <p:pic>
        <p:nvPicPr>
          <p:cNvPr id="3" name="Picture 2">
            <a:hlinkClick r:id="rId3"/>
            <a:extLst>
              <a:ext uri="{FF2B5EF4-FFF2-40B4-BE49-F238E27FC236}">
                <a16:creationId xmlns:a16="http://schemas.microsoft.com/office/drawing/2014/main" id="{87A8C551-8A4A-C849-B389-3F4317A1CDAB}"/>
              </a:ext>
            </a:extLst>
          </p:cNvPr>
          <p:cNvPicPr>
            <a:picLocks noChangeAspect="1"/>
          </p:cNvPicPr>
          <p:nvPr/>
        </p:nvPicPr>
        <p:blipFill>
          <a:blip r:embed="rId4"/>
          <a:stretch>
            <a:fillRect/>
          </a:stretch>
        </p:blipFill>
        <p:spPr>
          <a:xfrm>
            <a:off x="3058510" y="1210345"/>
            <a:ext cx="4406064" cy="3148570"/>
          </a:xfrm>
          <a:prstGeom prst="rect">
            <a:avLst/>
          </a:prstGeom>
        </p:spPr>
      </p:pic>
      <p:pic>
        <p:nvPicPr>
          <p:cNvPr id="4" name="Picture 3">
            <a:hlinkClick r:id="rId5"/>
            <a:extLst>
              <a:ext uri="{FF2B5EF4-FFF2-40B4-BE49-F238E27FC236}">
                <a16:creationId xmlns:a16="http://schemas.microsoft.com/office/drawing/2014/main" id="{8946E981-FF6F-DC46-ACED-7C7A92A037E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1731" y="2373253"/>
            <a:ext cx="2609567" cy="1252817"/>
          </a:xfrm>
          <a:prstGeom prst="rect">
            <a:avLst/>
          </a:prstGeom>
        </p:spPr>
      </p:pic>
      <p:sp>
        <p:nvSpPr>
          <p:cNvPr id="5" name="TextBox 4">
            <a:extLst>
              <a:ext uri="{FF2B5EF4-FFF2-40B4-BE49-F238E27FC236}">
                <a16:creationId xmlns:a16="http://schemas.microsoft.com/office/drawing/2014/main" id="{5EE22927-782D-274B-BE6A-B6DE59AD74BA}"/>
              </a:ext>
            </a:extLst>
          </p:cNvPr>
          <p:cNvSpPr txBox="1"/>
          <p:nvPr/>
        </p:nvSpPr>
        <p:spPr>
          <a:xfrm>
            <a:off x="520356" y="1530189"/>
            <a:ext cx="2132315" cy="523220"/>
          </a:xfrm>
          <a:prstGeom prst="rect">
            <a:avLst/>
          </a:prstGeom>
          <a:noFill/>
        </p:spPr>
        <p:txBody>
          <a:bodyPr wrap="none" rtlCol="0">
            <a:spAutoFit/>
          </a:bodyPr>
          <a:lstStyle/>
          <a:p>
            <a:pPr algn="ctr"/>
            <a:r>
              <a:rPr lang="en-US" dirty="0"/>
              <a:t>The paper that changed </a:t>
            </a:r>
          </a:p>
          <a:p>
            <a:pPr algn="ctr"/>
            <a:r>
              <a:rPr lang="en-US" dirty="0"/>
              <a:t>the direction of </a:t>
            </a:r>
            <a:r>
              <a:rPr lang="en-US" dirty="0" err="1"/>
              <a:t>NsM</a:t>
            </a:r>
            <a:r>
              <a:rPr lang="en-US" dirty="0"/>
              <a:t>!</a:t>
            </a:r>
            <a:endParaRPr lang="en-TW" dirty="0"/>
          </a:p>
        </p:txBody>
      </p:sp>
    </p:spTree>
    <p:extLst>
      <p:ext uri="{BB962C8B-B14F-4D97-AF65-F5344CB8AC3E}">
        <p14:creationId xmlns:p14="http://schemas.microsoft.com/office/powerpoint/2010/main" val="1851212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089047"/>
            <a:ext cx="8520600" cy="572700"/>
          </a:xfrm>
          <a:prstGeom prst="rect">
            <a:avLst/>
          </a:prstGeom>
        </p:spPr>
        <p:txBody>
          <a:bodyPr>
            <a:noAutofit/>
          </a:bodyPr>
          <a:lstStyle/>
          <a:p>
            <a:pPr algn="ctr"/>
            <a:r>
              <a:rPr lang="en-US" sz="4800" dirty="0">
                <a:solidFill>
                  <a:schemeClr val="tx1"/>
                </a:solidFill>
              </a:rPr>
              <a:t>Universal Representation</a:t>
            </a:r>
            <a:endParaRPr sz="4800"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Tree>
    <p:extLst>
      <p:ext uri="{BB962C8B-B14F-4D97-AF65-F5344CB8AC3E}">
        <p14:creationId xmlns:p14="http://schemas.microsoft.com/office/powerpoint/2010/main" val="838345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0"/>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8"/>
            <a:ext cx="1343638" cy="215444"/>
          </a:xfrm>
          <a:prstGeom prst="rect">
            <a:avLst/>
          </a:prstGeom>
          <a:noFill/>
        </p:spPr>
        <p:txBody>
          <a:bodyPr wrap="none" rtlCol="0">
            <a:spAutoFit/>
          </a:bodyPr>
          <a:lstStyle/>
          <a:p>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5"/>
            <a:ext cx="1877437" cy="276999"/>
          </a:xfrm>
          <a:prstGeom prst="rect">
            <a:avLst/>
          </a:prstGeom>
          <a:noFill/>
        </p:spPr>
        <p:txBody>
          <a:bodyPr wrap="none" rtlCol="0">
            <a:spAutoFit/>
          </a:bodyPr>
          <a:lstStyle/>
          <a:p>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5"/>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3" y="2571750"/>
            <a:ext cx="2205869" cy="2116743"/>
          </a:xfrm>
          <a:prstGeom prst="rect">
            <a:avLst/>
          </a:prstGeom>
        </p:spPr>
      </p:pic>
      <p:sp>
        <p:nvSpPr>
          <p:cNvPr id="10" name="Google Shape;369;p46">
            <a:extLst>
              <a:ext uri="{FF2B5EF4-FFF2-40B4-BE49-F238E27FC236}">
                <a16:creationId xmlns:a16="http://schemas.microsoft.com/office/drawing/2014/main" id="{4C6897B1-D537-324D-A58C-E781F46BCEE3}"/>
              </a:ext>
            </a:extLst>
          </p:cNvPr>
          <p:cNvSpPr txBox="1"/>
          <p:nvPr/>
        </p:nvSpPr>
        <p:spPr>
          <a:xfrm>
            <a:off x="3999679" y="3794292"/>
            <a:ext cx="1330418"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Hyperlink</a:t>
            </a:r>
            <a:endParaRPr b="1" dirty="0">
              <a:latin typeface="Lato"/>
              <a:ea typeface="Lato"/>
              <a:cs typeface="Lato"/>
              <a:sym typeface="Lato"/>
            </a:endParaRPr>
          </a:p>
        </p:txBody>
      </p:sp>
      <p:sp>
        <p:nvSpPr>
          <p:cNvPr id="11" name="Google Shape;370;p46">
            <a:extLst>
              <a:ext uri="{FF2B5EF4-FFF2-40B4-BE49-F238E27FC236}">
                <a16:creationId xmlns:a16="http://schemas.microsoft.com/office/drawing/2014/main" id="{3543AD16-26F0-D44D-9E94-3D0CD50DAE68}"/>
              </a:ext>
            </a:extLst>
          </p:cNvPr>
          <p:cNvSpPr txBox="1"/>
          <p:nvPr/>
        </p:nvSpPr>
        <p:spPr>
          <a:xfrm>
            <a:off x="6105618" y="3601365"/>
            <a:ext cx="651256"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Value</a:t>
            </a:r>
            <a:endParaRPr b="1" dirty="0">
              <a:latin typeface="Lato"/>
              <a:ea typeface="Lato"/>
              <a:cs typeface="Lato"/>
              <a:sym typeface="Lato"/>
            </a:endParaRPr>
          </a:p>
        </p:txBody>
      </p:sp>
      <p:sp>
        <p:nvSpPr>
          <p:cNvPr id="12" name="Google Shape;371;p46">
            <a:extLst>
              <a:ext uri="{FF2B5EF4-FFF2-40B4-BE49-F238E27FC236}">
                <a16:creationId xmlns:a16="http://schemas.microsoft.com/office/drawing/2014/main" id="{EF1A9CA1-5391-FF44-B5D2-C7D42C479566}"/>
              </a:ext>
            </a:extLst>
          </p:cNvPr>
          <p:cNvSpPr txBox="1"/>
          <p:nvPr/>
        </p:nvSpPr>
        <p:spPr>
          <a:xfrm>
            <a:off x="2651070" y="3601365"/>
            <a:ext cx="735647"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Key</a:t>
            </a:r>
            <a:endParaRPr b="1" dirty="0">
              <a:latin typeface="Lato"/>
              <a:ea typeface="Lato"/>
              <a:cs typeface="Lato"/>
              <a:sym typeface="Lato"/>
            </a:endParaRPr>
          </a:p>
        </p:txBody>
      </p:sp>
      <p:pic>
        <p:nvPicPr>
          <p:cNvPr id="13" name="Google Shape;373;p46">
            <a:extLst>
              <a:ext uri="{FF2B5EF4-FFF2-40B4-BE49-F238E27FC236}">
                <a16:creationId xmlns:a16="http://schemas.microsoft.com/office/drawing/2014/main" id="{229ECBE0-0946-3A49-86C6-49A78377E2CB}"/>
              </a:ext>
            </a:extLst>
          </p:cNvPr>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707349" y="4086495"/>
            <a:ext cx="844022" cy="905508"/>
          </a:xfrm>
          <a:prstGeom prst="rect">
            <a:avLst/>
          </a:prstGeom>
          <a:noFill/>
          <a:ln>
            <a:noFill/>
          </a:ln>
        </p:spPr>
      </p:pic>
      <p:sp>
        <p:nvSpPr>
          <p:cNvPr id="14" name="Google Shape;375;p46">
            <a:extLst>
              <a:ext uri="{FF2B5EF4-FFF2-40B4-BE49-F238E27FC236}">
                <a16:creationId xmlns:a16="http://schemas.microsoft.com/office/drawing/2014/main" id="{E1B43B8B-3659-104E-A35A-B46374AF2C96}"/>
              </a:ext>
            </a:extLst>
          </p:cNvPr>
          <p:cNvSpPr/>
          <p:nvPr/>
        </p:nvSpPr>
        <p:spPr>
          <a:xfrm>
            <a:off x="3865010" y="4386664"/>
            <a:ext cx="1986886" cy="309311"/>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b="1">
                <a:solidFill>
                  <a:schemeClr val="lt1"/>
                </a:solidFill>
                <a:uFill>
                  <a:noFill/>
                </a:uFill>
                <a:hlinkClick r:id="" action="ppaction://noaction">
                  <a:extLst>
                    <a:ext uri="{A12FA001-AC4F-418D-AE19-62706E023703}">
                      <ahyp:hlinkClr xmlns:ahyp="http://schemas.microsoft.com/office/drawing/2018/hyperlinkcolor" val="tx"/>
                    </a:ext>
                  </a:extLst>
                </a:hlinkClick>
              </a:rPr>
              <a:t>why directed link is a form of universal data abstraction </a:t>
            </a:r>
            <a:endParaRPr sz="500" b="1">
              <a:solidFill>
                <a:schemeClr val="lt1"/>
              </a:solidFill>
            </a:endParaRPr>
          </a:p>
        </p:txBody>
      </p:sp>
      <p:pic>
        <p:nvPicPr>
          <p:cNvPr id="15" name="Google Shape;376;p46">
            <a:extLst>
              <a:ext uri="{FF2B5EF4-FFF2-40B4-BE49-F238E27FC236}">
                <a16:creationId xmlns:a16="http://schemas.microsoft.com/office/drawing/2014/main" id="{2D1A234E-7914-2347-8195-44F564FC9127}"/>
              </a:ext>
            </a:extLst>
          </p:cNvPr>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055022" y="4221100"/>
            <a:ext cx="758652" cy="600255"/>
          </a:xfrm>
          <a:prstGeom prst="rect">
            <a:avLst/>
          </a:prstGeom>
          <a:noFill/>
          <a:ln>
            <a:noFill/>
          </a:ln>
        </p:spPr>
      </p:pic>
    </p:spTree>
    <p:extLst>
      <p:ext uri="{BB962C8B-B14F-4D97-AF65-F5344CB8AC3E}">
        <p14:creationId xmlns:p14="http://schemas.microsoft.com/office/powerpoint/2010/main" val="335595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20687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 Pure Computation: </a:t>
            </a:r>
            <a:br>
              <a:rPr lang="en" dirty="0"/>
            </a:br>
            <a:br>
              <a:rPr lang="en" dirty="0"/>
            </a:br>
            <a:r>
              <a:rPr lang="en" dirty="0"/>
              <a:t>Function is the ONLY thing.</a:t>
            </a:r>
            <a:endParaRPr dirty="0"/>
          </a:p>
        </p:txBody>
      </p:sp>
      <p:grpSp>
        <p:nvGrpSpPr>
          <p:cNvPr id="5" name="Group 4">
            <a:extLst>
              <a:ext uri="{FF2B5EF4-FFF2-40B4-BE49-F238E27FC236}">
                <a16:creationId xmlns:a16="http://schemas.microsoft.com/office/drawing/2014/main" id="{152980A9-780B-8742-A078-8A5CEB36D629}"/>
              </a:ext>
            </a:extLst>
          </p:cNvPr>
          <p:cNvGrpSpPr/>
          <p:nvPr/>
        </p:nvGrpSpPr>
        <p:grpSpPr>
          <a:xfrm>
            <a:off x="1674310" y="2411782"/>
            <a:ext cx="5795379" cy="1625330"/>
            <a:chOff x="1929239" y="2947810"/>
            <a:chExt cx="5795379" cy="1625330"/>
          </a:xfrm>
        </p:grpSpPr>
        <p:sp>
          <p:nvSpPr>
            <p:cNvPr id="6" name="Oval 5">
              <a:extLst>
                <a:ext uri="{FF2B5EF4-FFF2-40B4-BE49-F238E27FC236}">
                  <a16:creationId xmlns:a16="http://schemas.microsoft.com/office/drawing/2014/main" id="{802F0E49-F9AC-C943-B57F-A65CC3688BB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6FB5E935-FEBA-734D-94C1-5E09F5B38B99}"/>
                </a:ext>
              </a:extLst>
            </p:cNvPr>
            <p:cNvGrpSpPr/>
            <p:nvPr/>
          </p:nvGrpSpPr>
          <p:grpSpPr>
            <a:xfrm>
              <a:off x="7340570" y="2947810"/>
              <a:ext cx="384048" cy="384048"/>
              <a:chOff x="6854952" y="3657600"/>
              <a:chExt cx="384048" cy="384048"/>
            </a:xfrm>
          </p:grpSpPr>
          <p:sp>
            <p:nvSpPr>
              <p:cNvPr id="30" name="Oval 29">
                <a:extLst>
                  <a:ext uri="{FF2B5EF4-FFF2-40B4-BE49-F238E27FC236}">
                    <a16:creationId xmlns:a16="http://schemas.microsoft.com/office/drawing/2014/main" id="{A5FBAEC3-0EDD-9E4F-83D6-C34CEB39E58B}"/>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CA745170-46F7-E24C-AC51-9F6792685562}"/>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8" name="Rounded Rectangle 7">
              <a:extLst>
                <a:ext uri="{FF2B5EF4-FFF2-40B4-BE49-F238E27FC236}">
                  <a16:creationId xmlns:a16="http://schemas.microsoft.com/office/drawing/2014/main" id="{0B6C9D83-FBFB-4843-8B9D-510A2FE72352}"/>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r>
                <a:rPr lang="en-TW" dirty="0">
                  <a:solidFill>
                    <a:schemeClr val="tx1"/>
                  </a:solidFill>
                </a:rPr>
                <a:t>rimitive Func</a:t>
              </a:r>
            </a:p>
          </p:txBody>
        </p:sp>
        <p:sp>
          <p:nvSpPr>
            <p:cNvPr id="9" name="Rounded Rectangle 8">
              <a:extLst>
                <a:ext uri="{FF2B5EF4-FFF2-40B4-BE49-F238E27FC236}">
                  <a16:creationId xmlns:a16="http://schemas.microsoft.com/office/drawing/2014/main" id="{59549214-DB2A-C545-A9AE-AE57092C32A5}"/>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Func1</a:t>
              </a:r>
            </a:p>
          </p:txBody>
        </p:sp>
        <p:sp>
          <p:nvSpPr>
            <p:cNvPr id="10" name="Rounded Rectangle 9">
              <a:extLst>
                <a:ext uri="{FF2B5EF4-FFF2-40B4-BE49-F238E27FC236}">
                  <a16:creationId xmlns:a16="http://schemas.microsoft.com/office/drawing/2014/main" id="{FD522A53-3089-964C-9A80-C0272317A2D7}"/>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Func2</a:t>
              </a:r>
            </a:p>
          </p:txBody>
        </p:sp>
        <p:cxnSp>
          <p:nvCxnSpPr>
            <p:cNvPr id="11" name="Straight Arrow Connector 10">
              <a:extLst>
                <a:ext uri="{FF2B5EF4-FFF2-40B4-BE49-F238E27FC236}">
                  <a16:creationId xmlns:a16="http://schemas.microsoft.com/office/drawing/2014/main" id="{CA144B5A-D83A-4B43-A74B-E83B8A28A053}"/>
                </a:ext>
              </a:extLst>
            </p:cNvPr>
            <p:cNvCxnSpPr>
              <a:cxnSpLocks/>
              <a:stCxn id="6" idx="7"/>
              <a:endCxn id="9"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94603DD-04D6-1E41-AFC5-64AF16DBBD8F}"/>
                </a:ext>
              </a:extLst>
            </p:cNvPr>
            <p:cNvCxnSpPr>
              <a:cxnSpLocks/>
              <a:stCxn id="6" idx="0"/>
              <a:endCxn id="8"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164F27-82A1-B34E-86BE-C14F063E657C}"/>
                </a:ext>
              </a:extLst>
            </p:cNvPr>
            <p:cNvCxnSpPr>
              <a:cxnSpLocks/>
              <a:stCxn id="8" idx="3"/>
              <a:endCxn id="30"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2C52CCE-0A0B-9345-AF59-C03EAB64C491}"/>
                </a:ext>
              </a:extLst>
            </p:cNvPr>
            <p:cNvCxnSpPr>
              <a:cxnSpLocks/>
              <a:stCxn id="9" idx="3"/>
              <a:endCxn id="10"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2E27A2-3B29-A14B-A218-822463657CA1}"/>
                </a:ext>
              </a:extLst>
            </p:cNvPr>
            <p:cNvCxnSpPr>
              <a:cxnSpLocks/>
              <a:stCxn id="10" idx="3"/>
              <a:endCxn id="23"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C55F7F3B-4787-6241-8DEE-6A9167F7297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fVar</a:t>
              </a:r>
            </a:p>
          </p:txBody>
        </p:sp>
        <p:sp>
          <p:nvSpPr>
            <p:cNvPr id="17" name="Rounded Rectangle 16">
              <a:extLst>
                <a:ext uri="{FF2B5EF4-FFF2-40B4-BE49-F238E27FC236}">
                  <a16:creationId xmlns:a16="http://schemas.microsoft.com/office/drawing/2014/main" id="{0EA6C216-52D6-384F-9B09-AD518C43929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Func(fVar…)</a:t>
              </a:r>
            </a:p>
          </p:txBody>
        </p:sp>
        <p:cxnSp>
          <p:nvCxnSpPr>
            <p:cNvPr id="18" name="Straight Arrow Connector 17">
              <a:extLst>
                <a:ext uri="{FF2B5EF4-FFF2-40B4-BE49-F238E27FC236}">
                  <a16:creationId xmlns:a16="http://schemas.microsoft.com/office/drawing/2014/main" id="{CC0B5CA8-550B-7B42-A41E-3330873E9EA4}"/>
                </a:ext>
              </a:extLst>
            </p:cNvPr>
            <p:cNvCxnSpPr>
              <a:cxnSpLocks/>
              <a:stCxn id="16" idx="3"/>
              <a:endCxn id="17"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BBAB6E1-C5B4-4C4E-B028-C297664B5D98}"/>
                </a:ext>
              </a:extLst>
            </p:cNvPr>
            <p:cNvGrpSpPr/>
            <p:nvPr/>
          </p:nvGrpSpPr>
          <p:grpSpPr>
            <a:xfrm>
              <a:off x="2947373" y="4235049"/>
              <a:ext cx="3078345" cy="338091"/>
              <a:chOff x="2907647" y="3370617"/>
              <a:chExt cx="3078345" cy="338091"/>
            </a:xfrm>
          </p:grpSpPr>
          <p:sp>
            <p:nvSpPr>
              <p:cNvPr id="28" name="Rounded Rectangle 27">
                <a:extLst>
                  <a:ext uri="{FF2B5EF4-FFF2-40B4-BE49-F238E27FC236}">
                    <a16:creationId xmlns:a16="http://schemas.microsoft.com/office/drawing/2014/main" id="{46733F80-CC6B-8849-89F3-E98C8A46DD7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29" name="Rounded Rectangle 28">
                <a:extLst>
                  <a:ext uri="{FF2B5EF4-FFF2-40B4-BE49-F238E27FC236}">
                    <a16:creationId xmlns:a16="http://schemas.microsoft.com/office/drawing/2014/main" id="{8ACE22B4-5C19-A14E-9DEB-3920A16A62E3}"/>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Functions</a:t>
                </a:r>
              </a:p>
            </p:txBody>
          </p:sp>
        </p:grpSp>
        <p:sp>
          <p:nvSpPr>
            <p:cNvPr id="20" name="Rounded Rectangle 19">
              <a:extLst>
                <a:ext uri="{FF2B5EF4-FFF2-40B4-BE49-F238E27FC236}">
                  <a16:creationId xmlns:a16="http://schemas.microsoft.com/office/drawing/2014/main" id="{C851626B-1893-694A-96F1-BD96D17F41AF}"/>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1" name="Straight Arrow Connector 20">
              <a:extLst>
                <a:ext uri="{FF2B5EF4-FFF2-40B4-BE49-F238E27FC236}">
                  <a16:creationId xmlns:a16="http://schemas.microsoft.com/office/drawing/2014/main" id="{C2C76627-37A2-C24E-8501-00B2E65A3AED}"/>
                </a:ext>
              </a:extLst>
            </p:cNvPr>
            <p:cNvCxnSpPr>
              <a:cxnSpLocks/>
              <a:stCxn id="20" idx="3"/>
              <a:endCxn id="16"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3924D6-4A19-534F-A2B8-827387F086FE}"/>
                </a:ext>
              </a:extLst>
            </p:cNvPr>
            <p:cNvCxnSpPr>
              <a:cxnSpLocks/>
              <a:stCxn id="17" idx="3"/>
              <a:endCxn id="23"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A046582-49A9-644C-9A4C-6F8C542246B9}"/>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4" name="Straight Arrow Connector 23">
              <a:extLst>
                <a:ext uri="{FF2B5EF4-FFF2-40B4-BE49-F238E27FC236}">
                  <a16:creationId xmlns:a16="http://schemas.microsoft.com/office/drawing/2014/main" id="{B07AC712-442F-554D-AF71-22C0A0206359}"/>
                </a:ext>
              </a:extLst>
            </p:cNvPr>
            <p:cNvCxnSpPr>
              <a:cxnSpLocks/>
              <a:stCxn id="28" idx="3"/>
              <a:endCxn id="23"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30FA80-E920-CB4A-B7C6-8E7B55586EC8}"/>
                </a:ext>
              </a:extLst>
            </p:cNvPr>
            <p:cNvCxnSpPr>
              <a:cxnSpLocks/>
              <a:stCxn id="6" idx="6"/>
              <a:endCxn id="20"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7DDAF06-9AAB-BE4F-9D70-0300DA0C6E80}"/>
                </a:ext>
              </a:extLst>
            </p:cNvPr>
            <p:cNvCxnSpPr>
              <a:cxnSpLocks/>
              <a:stCxn id="6" idx="5"/>
              <a:endCxn id="28"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60D3FFF0-D744-AF49-B977-71C783279074}"/>
                </a:ext>
              </a:extLst>
            </p:cNvPr>
            <p:cNvCxnSpPr>
              <a:cxnSpLocks/>
              <a:stCxn id="23"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9831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123065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346729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413023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4A525CD-37CD-054F-8592-ED76F9721ED4}"/>
              </a:ext>
            </a:extLst>
          </p:cNvPr>
          <p:cNvSpPr txBox="1"/>
          <p:nvPr/>
        </p:nvSpPr>
        <p:spPr>
          <a:xfrm>
            <a:off x="1782479" y="42976"/>
            <a:ext cx="5218095" cy="584775"/>
          </a:xfrm>
          <a:prstGeom prst="rect">
            <a:avLst/>
          </a:prstGeom>
          <a:noFill/>
        </p:spPr>
        <p:txBody>
          <a:bodyPr wrap="none" rtlCol="0">
            <a:spAutoFit/>
          </a:bodyPr>
          <a:lstStyle/>
          <a:p>
            <a:r>
              <a:rPr lang="en-TW" sz="3200" dirty="0">
                <a:solidFill>
                  <a:srgbClr val="FF0000"/>
                </a:solidFill>
              </a:rPr>
              <a:t>A Logic Model is a Function</a:t>
            </a:r>
          </a:p>
        </p:txBody>
      </p:sp>
    </p:spTree>
    <p:extLst>
      <p:ext uri="{BB962C8B-B14F-4D97-AF65-F5344CB8AC3E}">
        <p14:creationId xmlns:p14="http://schemas.microsoft.com/office/powerpoint/2010/main" val="197625408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1539395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Tool for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204487"/>
            <a:ext cx="3837000" cy="3214688"/>
          </a:xfrm>
        </p:spPr>
        <p:txBody>
          <a:bodyPr/>
          <a:lstStyle/>
          <a:p>
            <a:pPr>
              <a:buFont typeface="+mj-lt"/>
              <a:buAutoNum type="arabicPeriod"/>
            </a:pPr>
            <a:r>
              <a:rPr lang="en-TW" sz="1600" dirty="0">
                <a:latin typeface="Arial Rounded MT Bold" panose="020F0704030504030204" pitchFamily="34" charset="77"/>
              </a:rPr>
              <a:t>MediaWiki as a Tool</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Data in MediaWiki/Wikipedia</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Templates and Categories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Structures and Strategies in Namespace Management</a:t>
            </a:r>
          </a:p>
        </p:txBody>
      </p:sp>
      <p:pic>
        <p:nvPicPr>
          <p:cNvPr id="8" name="Picture 7">
            <a:extLst>
              <a:ext uri="{FF2B5EF4-FFF2-40B4-BE49-F238E27FC236}">
                <a16:creationId xmlns:a16="http://schemas.microsoft.com/office/drawing/2014/main" id="{172A5F36-30F2-4E4E-9432-C51FE968B3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4959" y="1313522"/>
            <a:ext cx="1547619" cy="1582118"/>
          </a:xfrm>
          <a:prstGeom prst="rect">
            <a:avLst/>
          </a:prstGeom>
        </p:spPr>
      </p:pic>
      <p:pic>
        <p:nvPicPr>
          <p:cNvPr id="1028" name="Picture 4">
            <a:hlinkClick r:id="rId4"/>
            <a:extLst>
              <a:ext uri="{FF2B5EF4-FFF2-40B4-BE49-F238E27FC236}">
                <a16:creationId xmlns:a16="http://schemas.microsoft.com/office/drawing/2014/main" id="{BE783BAB-3036-8246-89C4-282DF1167FA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39946" y="1637895"/>
            <a:ext cx="762360" cy="93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230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189600"/>
            <a:ext cx="8520600" cy="572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b="1"/>
              <a:t>Coat of Arms Governance </a:t>
            </a:r>
            <a:r>
              <a:rPr lang="en" sz="2420" b="1" i="1"/>
              <a:t>-&gt;</a:t>
            </a:r>
            <a:r>
              <a:rPr lang="en" sz="2420" b="1"/>
              <a:t> Namespace Management </a:t>
            </a:r>
            <a:endParaRPr sz="2420" b="1"/>
          </a:p>
        </p:txBody>
      </p:sp>
      <p:sp>
        <p:nvSpPr>
          <p:cNvPr id="79" name="Google Shape;79;p16"/>
          <p:cNvSpPr txBox="1"/>
          <p:nvPr/>
        </p:nvSpPr>
        <p:spPr>
          <a:xfrm>
            <a:off x="2616888" y="971125"/>
            <a:ext cx="39102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Lato"/>
                <a:ea typeface="Lato"/>
                <a:cs typeface="Lato"/>
                <a:sym typeface="Lato"/>
              </a:rPr>
              <a:t>Just imagine these icons are somehow mixed up and misrepresenting each other...</a:t>
            </a:r>
            <a:endParaRPr>
              <a:latin typeface="Lato"/>
              <a:ea typeface="Lato"/>
              <a:cs typeface="Lato"/>
              <a:sym typeface="Lato"/>
            </a:endParaRPr>
          </a:p>
        </p:txBody>
      </p:sp>
      <p:pic>
        <p:nvPicPr>
          <p:cNvPr id="80" name="Google Shape;80;p16"/>
          <p:cNvPicPr preferRelativeResize="0"/>
          <p:nvPr/>
        </p:nvPicPr>
        <p:blipFill>
          <a:blip r:embed="rId3">
            <a:alphaModFix/>
          </a:blip>
          <a:stretch>
            <a:fillRect/>
          </a:stretch>
        </p:blipFill>
        <p:spPr>
          <a:xfrm>
            <a:off x="1723500" y="1695475"/>
            <a:ext cx="5696979" cy="32045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146330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6A3789DD-7E49-3747-B8F9-59A8DCFC65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3782" y="1090225"/>
            <a:ext cx="5186705" cy="2960313"/>
          </a:xfrm>
          <a:prstGeom prst="rect">
            <a:avLst/>
          </a:prstGeom>
        </p:spPr>
      </p:pic>
      <p:pic>
        <p:nvPicPr>
          <p:cNvPr id="6146" name="Picture 2" descr="1988_bundledThe life and times of Stephen Wolfram. 1988: Mathematica is bundled on every NeXT computer...">
            <a:extLst>
              <a:ext uri="{FF2B5EF4-FFF2-40B4-BE49-F238E27FC236}">
                <a16:creationId xmlns:a16="http://schemas.microsoft.com/office/drawing/2014/main" id="{43CE23A7-F717-2049-8718-C6449261FE2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8408" y="1239715"/>
            <a:ext cx="3347204" cy="266133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The origin and the Future of the “Web”</a:t>
            </a: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361564" y="4405139"/>
            <a:ext cx="8420895" cy="523220"/>
          </a:xfrm>
          <a:prstGeom prst="rect">
            <a:avLst/>
          </a:prstGeom>
          <a:noFill/>
        </p:spPr>
        <p:txBody>
          <a:bodyPr wrap="none" rtlCol="0">
            <a:spAutoFit/>
          </a:bodyPr>
          <a:lstStyle/>
          <a:p>
            <a:pPr algn="ctr"/>
            <a:r>
              <a:rPr lang="en-US" dirty="0">
                <a:hlinkClick r:id="rId6"/>
              </a:rPr>
              <a:t>Theodore Gray</a:t>
            </a:r>
            <a:r>
              <a:rPr lang="en-US" dirty="0"/>
              <a:t> created an Editable Interface for Computable Documents. </a:t>
            </a:r>
          </a:p>
          <a:p>
            <a:pPr algn="ctr"/>
            <a:r>
              <a:rPr lang="en-US" dirty="0"/>
              <a:t>The technology is based on Mathematica, and was bundled with </a:t>
            </a:r>
            <a:r>
              <a:rPr lang="en-US" dirty="0">
                <a:hlinkClick r:id="rId7"/>
              </a:rPr>
              <a:t>NeXT computers</a:t>
            </a:r>
            <a:r>
              <a:rPr lang="en-US" dirty="0"/>
              <a:t> used by </a:t>
            </a:r>
            <a:r>
              <a:rPr lang="en-US" dirty="0">
                <a:hlinkClick r:id="rId8"/>
              </a:rPr>
              <a:t>Berners-Lee</a:t>
            </a:r>
            <a:r>
              <a:rPr lang="en-US" dirty="0"/>
              <a:t>.</a:t>
            </a:r>
          </a:p>
        </p:txBody>
      </p:sp>
      <p:pic>
        <p:nvPicPr>
          <p:cNvPr id="6" name="Picture 5">
            <a:extLst>
              <a:ext uri="{FF2B5EF4-FFF2-40B4-BE49-F238E27FC236}">
                <a16:creationId xmlns:a16="http://schemas.microsoft.com/office/drawing/2014/main" id="{D573C2BE-C2D9-3646-BD5F-0E36AF93507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827591" y="2492008"/>
            <a:ext cx="2004709" cy="1913131"/>
          </a:xfrm>
          <a:prstGeom prst="rect">
            <a:avLst/>
          </a:prstGeom>
        </p:spPr>
      </p:pic>
      <p:pic>
        <p:nvPicPr>
          <p:cNvPr id="7" name="Picture 6">
            <a:hlinkClick r:id="rId10"/>
            <a:extLst>
              <a:ext uri="{FF2B5EF4-FFF2-40B4-BE49-F238E27FC236}">
                <a16:creationId xmlns:a16="http://schemas.microsoft.com/office/drawing/2014/main" id="{E64E5BFB-6878-8C4D-B4C0-BDF6E6755EB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59667" y="2241797"/>
            <a:ext cx="2616199" cy="1012005"/>
          </a:xfrm>
          <a:prstGeom prst="rect">
            <a:avLst/>
          </a:prstGeom>
        </p:spPr>
      </p:pic>
      <p:pic>
        <p:nvPicPr>
          <p:cNvPr id="10" name="Picture 9">
            <a:hlinkClick r:id="rId12"/>
            <a:extLst>
              <a:ext uri="{FF2B5EF4-FFF2-40B4-BE49-F238E27FC236}">
                <a16:creationId xmlns:a16="http://schemas.microsoft.com/office/drawing/2014/main" id="{D04F4473-062D-ED47-B997-9CEAE92D667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259666" y="3479474"/>
            <a:ext cx="2616199" cy="799904"/>
          </a:xfrm>
          <a:prstGeom prst="rect">
            <a:avLst/>
          </a:prstGeom>
        </p:spPr>
      </p:pic>
    </p:spTree>
    <p:extLst>
      <p:ext uri="{BB962C8B-B14F-4D97-AF65-F5344CB8AC3E}">
        <p14:creationId xmlns:p14="http://schemas.microsoft.com/office/powerpoint/2010/main" val="706686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Diffbot</a:t>
            </a:r>
            <a:r>
              <a:rPr lang="en-US" dirty="0">
                <a:solidFill>
                  <a:schemeClr val="tx1"/>
                </a:solidFill>
              </a:rPr>
              <a:t> (more than 1 Trillion linked entities)</a:t>
            </a:r>
            <a:endParaRPr dirty="0">
              <a:solidFill>
                <a:schemeClr val="tx1"/>
              </a:solidFill>
            </a:endParaRPr>
          </a:p>
        </p:txBody>
      </p:sp>
      <p:pic>
        <p:nvPicPr>
          <p:cNvPr id="4" name="Picture 3">
            <a:hlinkClick r:id="rId3"/>
            <a:extLst>
              <a:ext uri="{FF2B5EF4-FFF2-40B4-BE49-F238E27FC236}">
                <a16:creationId xmlns:a16="http://schemas.microsoft.com/office/drawing/2014/main" id="{8315081E-70B1-EE43-A6A5-F33DD816FFB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4250" y="2852294"/>
            <a:ext cx="3160311" cy="2199330"/>
          </a:xfrm>
          <a:prstGeom prst="rect">
            <a:avLst/>
          </a:prstGeom>
        </p:spPr>
      </p:pic>
      <p:pic>
        <p:nvPicPr>
          <p:cNvPr id="3" name="Picture 2">
            <a:hlinkClick r:id="rId3"/>
            <a:extLst>
              <a:ext uri="{FF2B5EF4-FFF2-40B4-BE49-F238E27FC236}">
                <a16:creationId xmlns:a16="http://schemas.microsoft.com/office/drawing/2014/main" id="{5BD65BD2-8496-4143-932B-EE15B0169DF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4249" y="1071165"/>
            <a:ext cx="3160311" cy="1733356"/>
          </a:xfrm>
          <a:prstGeom prst="rect">
            <a:avLst/>
          </a:prstGeom>
        </p:spPr>
      </p:pic>
      <p:pic>
        <p:nvPicPr>
          <p:cNvPr id="2050" name="Picture 2" descr="Diffbot">
            <a:hlinkClick r:id="rId6"/>
            <a:extLst>
              <a:ext uri="{FF2B5EF4-FFF2-40B4-BE49-F238E27FC236}">
                <a16:creationId xmlns:a16="http://schemas.microsoft.com/office/drawing/2014/main" id="{D282EB75-F19B-4542-96E4-9B02574243E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531525" y="1071165"/>
            <a:ext cx="5378535" cy="398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68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with Open AI</a:t>
            </a: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1863566" y="4588943"/>
            <a:ext cx="5416868" cy="523220"/>
          </a:xfrm>
          <a:prstGeom prst="rect">
            <a:avLst/>
          </a:prstGeom>
          <a:noFill/>
        </p:spPr>
        <p:txBody>
          <a:bodyPr wrap="none" rtlCol="0">
            <a:spAutoFit/>
          </a:bodyPr>
          <a:lstStyle/>
          <a:p>
            <a:pPr algn="ctr"/>
            <a:r>
              <a:rPr lang="en-US" dirty="0"/>
              <a:t>An “open” Artificial Intelligence resource that is available for “free”.</a:t>
            </a:r>
          </a:p>
          <a:p>
            <a:pPr algn="ctr"/>
            <a:r>
              <a:rPr lang="en-US" dirty="0"/>
              <a:t>It will do your software development work for you for free, too.</a:t>
            </a:r>
          </a:p>
        </p:txBody>
      </p:sp>
      <p:pic>
        <p:nvPicPr>
          <p:cNvPr id="5" name="Picture 4">
            <a:hlinkClick r:id="rId3"/>
            <a:extLst>
              <a:ext uri="{FF2B5EF4-FFF2-40B4-BE49-F238E27FC236}">
                <a16:creationId xmlns:a16="http://schemas.microsoft.com/office/drawing/2014/main" id="{BF8F5FB8-44B0-1E40-B806-D65995C8A6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9602" y="1540933"/>
            <a:ext cx="4576016" cy="2340986"/>
          </a:xfrm>
          <a:prstGeom prst="rect">
            <a:avLst/>
          </a:prstGeom>
        </p:spPr>
      </p:pic>
      <p:pic>
        <p:nvPicPr>
          <p:cNvPr id="7170" name="Picture 2" descr="Sam Altman TechCrunch SF 2019 Day 2 Oct 3 (cropped).jpg">
            <a:hlinkClick r:id="rId5"/>
            <a:extLst>
              <a:ext uri="{FF2B5EF4-FFF2-40B4-BE49-F238E27FC236}">
                <a16:creationId xmlns:a16="http://schemas.microsoft.com/office/drawing/2014/main" id="{4B752303-E4B9-B444-924B-D611C3F30FE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2782" y="1743015"/>
            <a:ext cx="1904397" cy="19823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PT-3 vs Human Brain - YouTube">
            <a:hlinkClick r:id="rId7"/>
            <a:extLst>
              <a:ext uri="{FF2B5EF4-FFF2-40B4-BE49-F238E27FC236}">
                <a16:creationId xmlns:a16="http://schemas.microsoft.com/office/drawing/2014/main" id="{D9EF7590-3792-CD45-BEBB-943062EBF93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11700" y="1540933"/>
            <a:ext cx="4018844"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9"/>
            <a:extLst>
              <a:ext uri="{FF2B5EF4-FFF2-40B4-BE49-F238E27FC236}">
                <a16:creationId xmlns:a16="http://schemas.microsoft.com/office/drawing/2014/main" id="{CBAED4AD-AD71-1E4A-9F58-886AA687B20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30750" y="3615175"/>
            <a:ext cx="1482499" cy="973768"/>
          </a:xfrm>
          <a:prstGeom prst="rect">
            <a:avLst/>
          </a:prstGeom>
        </p:spPr>
      </p:pic>
    </p:spTree>
    <p:extLst>
      <p:ext uri="{BB962C8B-B14F-4D97-AF65-F5344CB8AC3E}">
        <p14:creationId xmlns:p14="http://schemas.microsoft.com/office/powerpoint/2010/main" val="605118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current champion in </a:t>
            </a:r>
            <a:r>
              <a:rPr lang="en" dirty="0" err="1"/>
              <a:t>NsM</a:t>
            </a:r>
            <a:r>
              <a:rPr lang="en" dirty="0"/>
              <a:t> at Scale</a:t>
            </a:r>
            <a:endParaRPr dirty="0"/>
          </a:p>
        </p:txBody>
      </p:sp>
      <p:pic>
        <p:nvPicPr>
          <p:cNvPr id="2" name="Picture 1">
            <a:extLst>
              <a:ext uri="{FF2B5EF4-FFF2-40B4-BE49-F238E27FC236}">
                <a16:creationId xmlns:a16="http://schemas.microsoft.com/office/drawing/2014/main" id="{B845E974-F801-0241-B98B-7E430FA4E200}"/>
              </a:ext>
            </a:extLst>
          </p:cNvPr>
          <p:cNvPicPr>
            <a:picLocks noChangeAspect="1"/>
          </p:cNvPicPr>
          <p:nvPr/>
        </p:nvPicPr>
        <p:blipFill>
          <a:blip r:embed="rId3"/>
          <a:stretch>
            <a:fillRect/>
          </a:stretch>
        </p:blipFill>
        <p:spPr>
          <a:xfrm>
            <a:off x="423511" y="1527949"/>
            <a:ext cx="4148489" cy="2887779"/>
          </a:xfrm>
          <a:prstGeom prst="rect">
            <a:avLst/>
          </a:prstGeom>
        </p:spPr>
      </p:pic>
      <p:sp>
        <p:nvSpPr>
          <p:cNvPr id="4" name="TextBox 3">
            <a:extLst>
              <a:ext uri="{FF2B5EF4-FFF2-40B4-BE49-F238E27FC236}">
                <a16:creationId xmlns:a16="http://schemas.microsoft.com/office/drawing/2014/main" id="{EAAC1380-E524-6E4E-8E70-F93676A0A9CD}"/>
              </a:ext>
            </a:extLst>
          </p:cNvPr>
          <p:cNvSpPr txBox="1"/>
          <p:nvPr/>
        </p:nvSpPr>
        <p:spPr>
          <a:xfrm>
            <a:off x="883370" y="4415728"/>
            <a:ext cx="3228769" cy="307777"/>
          </a:xfrm>
          <a:prstGeom prst="rect">
            <a:avLst/>
          </a:prstGeom>
          <a:noFill/>
        </p:spPr>
        <p:txBody>
          <a:bodyPr wrap="none" rtlCol="0">
            <a:spAutoFit/>
          </a:bodyPr>
          <a:lstStyle/>
          <a:p>
            <a:pPr algn="ctr"/>
            <a:r>
              <a:rPr lang="en-TW" dirty="0">
                <a:hlinkClick r:id="rId4"/>
              </a:rPr>
              <a:t>GPT-3 A very large vocabulary</a:t>
            </a:r>
            <a:r>
              <a:rPr lang="en-TW" dirty="0"/>
              <a:t> to date</a:t>
            </a:r>
          </a:p>
        </p:txBody>
      </p:sp>
      <p:pic>
        <p:nvPicPr>
          <p:cNvPr id="6" name="Picture 5">
            <a:hlinkClick r:id="rId5"/>
            <a:extLst>
              <a:ext uri="{FF2B5EF4-FFF2-40B4-BE49-F238E27FC236}">
                <a16:creationId xmlns:a16="http://schemas.microsoft.com/office/drawing/2014/main" id="{71E22F5A-E0E9-E048-9E44-6FB7A1EED486}"/>
              </a:ext>
            </a:extLst>
          </p:cNvPr>
          <p:cNvPicPr>
            <a:picLocks noChangeAspect="1"/>
          </p:cNvPicPr>
          <p:nvPr/>
        </p:nvPicPr>
        <p:blipFill>
          <a:blip r:embed="rId6"/>
          <a:stretch>
            <a:fillRect/>
          </a:stretch>
        </p:blipFill>
        <p:spPr>
          <a:xfrm>
            <a:off x="4686414" y="1527949"/>
            <a:ext cx="4148488" cy="2887779"/>
          </a:xfrm>
          <a:prstGeom prst="rect">
            <a:avLst/>
          </a:prstGeom>
        </p:spPr>
      </p:pic>
      <p:sp>
        <p:nvSpPr>
          <p:cNvPr id="9" name="TextBox 8">
            <a:extLst>
              <a:ext uri="{FF2B5EF4-FFF2-40B4-BE49-F238E27FC236}">
                <a16:creationId xmlns:a16="http://schemas.microsoft.com/office/drawing/2014/main" id="{19CA5565-1EC1-BE43-B290-0494D4FBC961}"/>
              </a:ext>
            </a:extLst>
          </p:cNvPr>
          <p:cNvSpPr txBox="1"/>
          <p:nvPr/>
        </p:nvSpPr>
        <p:spPr>
          <a:xfrm>
            <a:off x="4743118" y="4415727"/>
            <a:ext cx="4035079" cy="307777"/>
          </a:xfrm>
          <a:prstGeom prst="rect">
            <a:avLst/>
          </a:prstGeom>
          <a:noFill/>
        </p:spPr>
        <p:txBody>
          <a:bodyPr wrap="none" rtlCol="0">
            <a:spAutoFit/>
          </a:bodyPr>
          <a:lstStyle/>
          <a:p>
            <a:pPr algn="ctr"/>
            <a:r>
              <a:rPr lang="en-TW" dirty="0">
                <a:hlinkClick r:id="rId5"/>
              </a:rPr>
              <a:t>An earlier industrialized computable vocabulary</a:t>
            </a:r>
            <a:endParaRPr lang="en-TW" dirty="0"/>
          </a:p>
        </p:txBody>
      </p:sp>
      <p:sp>
        <p:nvSpPr>
          <p:cNvPr id="8" name="TextBox 7">
            <a:extLst>
              <a:ext uri="{FF2B5EF4-FFF2-40B4-BE49-F238E27FC236}">
                <a16:creationId xmlns:a16="http://schemas.microsoft.com/office/drawing/2014/main" id="{98BF0645-93DB-844E-8BC1-6ED69FC2B1EE}"/>
              </a:ext>
            </a:extLst>
          </p:cNvPr>
          <p:cNvSpPr txBox="1"/>
          <p:nvPr/>
        </p:nvSpPr>
        <p:spPr>
          <a:xfrm>
            <a:off x="1419615" y="4723504"/>
            <a:ext cx="1986441" cy="307777"/>
          </a:xfrm>
          <a:prstGeom prst="rect">
            <a:avLst/>
          </a:prstGeom>
          <a:noFill/>
        </p:spPr>
        <p:txBody>
          <a:bodyPr wrap="none" rtlCol="0">
            <a:spAutoFit/>
          </a:bodyPr>
          <a:lstStyle/>
          <a:p>
            <a:r>
              <a:rPr lang="en-TW" dirty="0"/>
              <a:t>175 Billion Parameters</a:t>
            </a:r>
          </a:p>
        </p:txBody>
      </p:sp>
    </p:spTree>
    <p:extLst>
      <p:ext uri="{BB962C8B-B14F-4D97-AF65-F5344CB8AC3E}">
        <p14:creationId xmlns:p14="http://schemas.microsoft.com/office/powerpoint/2010/main" val="16868825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Chinese Pre-Trained Neural Network</a:t>
            </a:r>
            <a:endParaRPr lang="en-TW" sz="2000" dirty="0"/>
          </a:p>
        </p:txBody>
      </p:sp>
      <p:pic>
        <p:nvPicPr>
          <p:cNvPr id="3" name="Picture 2">
            <a:hlinkClick r:id="rId3"/>
            <a:extLst>
              <a:ext uri="{FF2B5EF4-FFF2-40B4-BE49-F238E27FC236}">
                <a16:creationId xmlns:a16="http://schemas.microsoft.com/office/drawing/2014/main" id="{3BC03DEC-8050-A245-BFCB-CB808F609FBB}"/>
              </a:ext>
            </a:extLst>
          </p:cNvPr>
          <p:cNvPicPr>
            <a:picLocks noChangeAspect="1"/>
          </p:cNvPicPr>
          <p:nvPr/>
        </p:nvPicPr>
        <p:blipFill>
          <a:blip r:embed="rId4"/>
          <a:stretch>
            <a:fillRect/>
          </a:stretch>
        </p:blipFill>
        <p:spPr>
          <a:xfrm>
            <a:off x="1728285" y="914400"/>
            <a:ext cx="5687429" cy="4017503"/>
          </a:xfrm>
          <a:prstGeom prst="rect">
            <a:avLst/>
          </a:prstGeom>
        </p:spPr>
      </p:pic>
      <p:sp>
        <p:nvSpPr>
          <p:cNvPr id="4" name="TextBox 3">
            <a:extLst>
              <a:ext uri="{FF2B5EF4-FFF2-40B4-BE49-F238E27FC236}">
                <a16:creationId xmlns:a16="http://schemas.microsoft.com/office/drawing/2014/main" id="{F4B0663F-50B8-4648-A188-D20BAC7F7C07}"/>
              </a:ext>
            </a:extLst>
          </p:cNvPr>
          <p:cNvSpPr txBox="1"/>
          <p:nvPr/>
        </p:nvSpPr>
        <p:spPr>
          <a:xfrm>
            <a:off x="3609235" y="4778014"/>
            <a:ext cx="1925527" cy="307777"/>
          </a:xfrm>
          <a:prstGeom prst="rect">
            <a:avLst/>
          </a:prstGeom>
          <a:noFill/>
        </p:spPr>
        <p:txBody>
          <a:bodyPr wrap="none" rtlCol="0">
            <a:spAutoFit/>
          </a:bodyPr>
          <a:lstStyle/>
          <a:p>
            <a:r>
              <a:rPr lang="en-US" dirty="0">
                <a:hlinkClick r:id="rId3"/>
              </a:rPr>
              <a:t>https://</a:t>
            </a:r>
            <a:r>
              <a:rPr lang="en-US" dirty="0" err="1">
                <a:hlinkClick r:id="rId3"/>
              </a:rPr>
              <a:t>cpm.baai.ac.cn</a:t>
            </a:r>
            <a:endParaRPr lang="en-TW" dirty="0"/>
          </a:p>
        </p:txBody>
      </p:sp>
    </p:spTree>
    <p:extLst>
      <p:ext uri="{BB962C8B-B14F-4D97-AF65-F5344CB8AC3E}">
        <p14:creationId xmlns:p14="http://schemas.microsoft.com/office/powerpoint/2010/main" val="2355754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Another Chinese Pre-Trained Neural Network</a:t>
            </a:r>
            <a:endParaRPr lang="en-TW" sz="2000" dirty="0"/>
          </a:p>
        </p:txBody>
      </p:sp>
      <p:sp>
        <p:nvSpPr>
          <p:cNvPr id="4" name="TextBox 3">
            <a:extLst>
              <a:ext uri="{FF2B5EF4-FFF2-40B4-BE49-F238E27FC236}">
                <a16:creationId xmlns:a16="http://schemas.microsoft.com/office/drawing/2014/main" id="{F4B0663F-50B8-4648-A188-D20BAC7F7C07}"/>
              </a:ext>
            </a:extLst>
          </p:cNvPr>
          <p:cNvSpPr txBox="1"/>
          <p:nvPr/>
        </p:nvSpPr>
        <p:spPr>
          <a:xfrm>
            <a:off x="1996612" y="4778013"/>
            <a:ext cx="5150769" cy="307777"/>
          </a:xfrm>
          <a:prstGeom prst="rect">
            <a:avLst/>
          </a:prstGeom>
          <a:noFill/>
        </p:spPr>
        <p:txBody>
          <a:bodyPr wrap="none" rtlCol="0">
            <a:spAutoFit/>
          </a:bodyPr>
          <a:lstStyle/>
          <a:p>
            <a:r>
              <a:rPr lang="en-US" dirty="0">
                <a:hlinkClick r:id="rId3"/>
              </a:rPr>
              <a:t>https://</a:t>
            </a:r>
            <a:r>
              <a:rPr lang="en-US" dirty="0" err="1">
                <a:hlinkClick r:id="rId3"/>
              </a:rPr>
              <a:t>git.openi.org.cn</a:t>
            </a:r>
            <a:r>
              <a:rPr lang="en-US" dirty="0">
                <a:hlinkClick r:id="rId3"/>
              </a:rPr>
              <a:t>/PCL-</a:t>
            </a:r>
            <a:r>
              <a:rPr lang="en-US" dirty="0" err="1">
                <a:hlinkClick r:id="rId3"/>
              </a:rPr>
              <a:t>Platform.Intelligence</a:t>
            </a:r>
            <a:r>
              <a:rPr lang="en-US" dirty="0">
                <a:hlinkClick r:id="rId3"/>
              </a:rPr>
              <a:t>/</a:t>
            </a:r>
            <a:r>
              <a:rPr lang="en-US" dirty="0" err="1">
                <a:hlinkClick r:id="rId3"/>
              </a:rPr>
              <a:t>PanGu</a:t>
            </a:r>
            <a:r>
              <a:rPr lang="en-US" dirty="0">
                <a:hlinkClick r:id="rId3"/>
              </a:rPr>
              <a:t>-Alpha</a:t>
            </a:r>
            <a:endParaRPr lang="en-TW" dirty="0"/>
          </a:p>
        </p:txBody>
      </p:sp>
      <p:pic>
        <p:nvPicPr>
          <p:cNvPr id="2" name="Picture 1">
            <a:extLst>
              <a:ext uri="{FF2B5EF4-FFF2-40B4-BE49-F238E27FC236}">
                <a16:creationId xmlns:a16="http://schemas.microsoft.com/office/drawing/2014/main" id="{FFAE6653-F43B-A04A-84E5-933E4E2272E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46971" y="990810"/>
            <a:ext cx="4850049" cy="3707665"/>
          </a:xfrm>
          <a:prstGeom prst="rect">
            <a:avLst/>
          </a:prstGeom>
        </p:spPr>
      </p:pic>
    </p:spTree>
    <p:extLst>
      <p:ext uri="{BB962C8B-B14F-4D97-AF65-F5344CB8AC3E}">
        <p14:creationId xmlns:p14="http://schemas.microsoft.com/office/powerpoint/2010/main" val="2326758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Another Neural Network Open Source Tool</a:t>
            </a:r>
            <a:endParaRPr lang="en-TW" sz="2000" dirty="0"/>
          </a:p>
        </p:txBody>
      </p:sp>
      <p:sp>
        <p:nvSpPr>
          <p:cNvPr id="4" name="TextBox 3">
            <a:extLst>
              <a:ext uri="{FF2B5EF4-FFF2-40B4-BE49-F238E27FC236}">
                <a16:creationId xmlns:a16="http://schemas.microsoft.com/office/drawing/2014/main" id="{F4B0663F-50B8-4648-A188-D20BAC7F7C07}"/>
              </a:ext>
            </a:extLst>
          </p:cNvPr>
          <p:cNvSpPr txBox="1"/>
          <p:nvPr/>
        </p:nvSpPr>
        <p:spPr>
          <a:xfrm>
            <a:off x="3977125" y="4770456"/>
            <a:ext cx="1189749" cy="307777"/>
          </a:xfrm>
          <a:prstGeom prst="rect">
            <a:avLst/>
          </a:prstGeom>
          <a:noFill/>
        </p:spPr>
        <p:txBody>
          <a:bodyPr wrap="none" rtlCol="0">
            <a:spAutoFit/>
          </a:bodyPr>
          <a:lstStyle/>
          <a:p>
            <a:r>
              <a:rPr lang="en-US" dirty="0">
                <a:hlinkClick r:id="rId3"/>
              </a:rPr>
              <a:t>https://</a:t>
            </a:r>
            <a:r>
              <a:rPr lang="en-US" dirty="0" err="1">
                <a:hlinkClick r:id="rId3"/>
              </a:rPr>
              <a:t>jina.ai</a:t>
            </a:r>
            <a:endParaRPr lang="en-TW" dirty="0"/>
          </a:p>
        </p:txBody>
      </p:sp>
      <p:pic>
        <p:nvPicPr>
          <p:cNvPr id="3" name="Picture 2">
            <a:extLst>
              <a:ext uri="{FF2B5EF4-FFF2-40B4-BE49-F238E27FC236}">
                <a16:creationId xmlns:a16="http://schemas.microsoft.com/office/drawing/2014/main" id="{BD3EE0A6-0606-7849-8E6B-4D358E0CA1A8}"/>
              </a:ext>
            </a:extLst>
          </p:cNvPr>
          <p:cNvPicPr>
            <a:picLocks noChangeAspect="1"/>
          </p:cNvPicPr>
          <p:nvPr/>
        </p:nvPicPr>
        <p:blipFill>
          <a:blip r:embed="rId4"/>
          <a:stretch>
            <a:fillRect/>
          </a:stretch>
        </p:blipFill>
        <p:spPr>
          <a:xfrm>
            <a:off x="1292970" y="1017725"/>
            <a:ext cx="6558057" cy="3551218"/>
          </a:xfrm>
          <a:prstGeom prst="rect">
            <a:avLst/>
          </a:prstGeom>
        </p:spPr>
      </p:pic>
    </p:spTree>
    <p:extLst>
      <p:ext uri="{BB962C8B-B14F-4D97-AF65-F5344CB8AC3E}">
        <p14:creationId xmlns:p14="http://schemas.microsoft.com/office/powerpoint/2010/main" val="3355700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Naming your Learning Actions</a:t>
            </a:r>
            <a:endParaRPr lang="en-TW" sz="2000" dirty="0"/>
          </a:p>
        </p:txBody>
      </p:sp>
      <p:pic>
        <p:nvPicPr>
          <p:cNvPr id="3" name="Picture 2">
            <a:hlinkClick r:id="rId3"/>
            <a:extLst>
              <a:ext uri="{FF2B5EF4-FFF2-40B4-BE49-F238E27FC236}">
                <a16:creationId xmlns:a16="http://schemas.microsoft.com/office/drawing/2014/main" id="{FBA2851F-80BF-7348-9CD5-FC00BB618A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2249" y="825977"/>
            <a:ext cx="3386218" cy="4036277"/>
          </a:xfrm>
          <a:prstGeom prst="rect">
            <a:avLst/>
          </a:prstGeom>
        </p:spPr>
      </p:pic>
      <p:pic>
        <p:nvPicPr>
          <p:cNvPr id="4" name="Picture 3">
            <a:hlinkClick r:id="rId5"/>
            <a:extLst>
              <a:ext uri="{FF2B5EF4-FFF2-40B4-BE49-F238E27FC236}">
                <a16:creationId xmlns:a16="http://schemas.microsoft.com/office/drawing/2014/main" id="{3163B098-4B66-B144-B6D7-089844AA95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04266" y="2861418"/>
            <a:ext cx="3227819" cy="2000836"/>
          </a:xfrm>
          <a:prstGeom prst="rect">
            <a:avLst/>
          </a:prstGeom>
        </p:spPr>
      </p:pic>
      <p:pic>
        <p:nvPicPr>
          <p:cNvPr id="6" name="Picture 5">
            <a:hlinkClick r:id="rId7"/>
            <a:extLst>
              <a:ext uri="{FF2B5EF4-FFF2-40B4-BE49-F238E27FC236}">
                <a16:creationId xmlns:a16="http://schemas.microsoft.com/office/drawing/2014/main" id="{69B6ADA5-57EB-1B46-A57F-3FE1E14A1AC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00143" y="951962"/>
            <a:ext cx="2535658" cy="1715038"/>
          </a:xfrm>
          <a:prstGeom prst="rect">
            <a:avLst/>
          </a:prstGeom>
        </p:spPr>
      </p:pic>
    </p:spTree>
    <p:extLst>
      <p:ext uri="{BB962C8B-B14F-4D97-AF65-F5344CB8AC3E}">
        <p14:creationId xmlns:p14="http://schemas.microsoft.com/office/powerpoint/2010/main" val="3414663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 of Namespace Management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err="1"/>
              <a:t>NsM</a:t>
            </a:r>
            <a:r>
              <a:rPr lang="en-US" dirty="0"/>
              <a:t>: Artificially assign names to historically recognized IDs:</a:t>
            </a:r>
          </a:p>
          <a:p>
            <a:pPr lvl="1"/>
            <a:r>
              <a:rPr lang="en-US" dirty="0"/>
              <a:t>Ontology</a:t>
            </a:r>
            <a:r>
              <a:rPr lang="en-US" altLang="zh-CN" dirty="0"/>
              <a:t>/</a:t>
            </a:r>
            <a:r>
              <a:rPr lang="zh-TW" altLang="en-US" dirty="0"/>
              <a:t>本体论</a:t>
            </a:r>
            <a:r>
              <a:rPr lang="en-US" dirty="0"/>
              <a:t>: </a:t>
            </a:r>
            <a:r>
              <a:rPr lang="en-US" dirty="0">
                <a:hlinkClick r:id="rId2"/>
              </a:rPr>
              <a:t>the philosophical study of being.  (Wikipedia)</a:t>
            </a:r>
            <a:endParaRPr lang="en-US" dirty="0"/>
          </a:p>
          <a:p>
            <a:pPr lvl="1"/>
            <a:r>
              <a:rPr lang="en-US" dirty="0"/>
              <a:t>Epistemology/</a:t>
            </a:r>
            <a:r>
              <a:rPr lang="en-US" dirty="0" err="1"/>
              <a:t>知识论</a:t>
            </a:r>
            <a:r>
              <a:rPr lang="en-US" altLang="zh-CN" dirty="0"/>
              <a:t>: </a:t>
            </a:r>
            <a:r>
              <a:rPr lang="en-US" dirty="0">
                <a:hlinkClick r:id="rId3"/>
              </a:rPr>
              <a:t>a theory of knowledge, (Standord Philosophy Encyclopedia)</a:t>
            </a:r>
            <a:r>
              <a:rPr lang="zh-CN" altLang="en-US" dirty="0"/>
              <a:t> </a:t>
            </a:r>
            <a:endParaRPr lang="en-US" dirty="0"/>
          </a:p>
          <a:p>
            <a:pPr lvl="1"/>
            <a:r>
              <a:rPr lang="en-US" dirty="0"/>
              <a:t>Universal Resource Locator/Indicator(URL/URI) : </a:t>
            </a:r>
            <a:r>
              <a:rPr lang="en-US" dirty="0">
                <a:hlinkClick r:id="rId4"/>
              </a:rPr>
              <a:t>a string representing global resources</a:t>
            </a:r>
            <a:endParaRPr lang="en-US" dirty="0"/>
          </a:p>
          <a:p>
            <a:pPr lvl="1"/>
            <a:endParaRPr lang="en-US" dirty="0"/>
          </a:p>
          <a:p>
            <a:r>
              <a:rPr lang="en-US" dirty="0"/>
              <a:t>Cognitive capacity is limited by </a:t>
            </a:r>
            <a:r>
              <a:rPr lang="en-US" b="1" i="1" dirty="0"/>
              <a:t>Representability (</a:t>
            </a:r>
            <a:r>
              <a:rPr lang="en-US" b="1" i="1" dirty="0" err="1"/>
              <a:t>NsM</a:t>
            </a:r>
            <a:r>
              <a:rPr lang="en-US" b="1" i="1" dirty="0"/>
              <a:t>)</a:t>
            </a:r>
          </a:p>
          <a:p>
            <a:pPr lvl="1"/>
            <a:r>
              <a:rPr lang="en-US" dirty="0"/>
              <a:t>CAP Theorem: Consistency, Availability, and Performance face contentious tradeoffs.</a:t>
            </a:r>
          </a:p>
          <a:p>
            <a:pPr lvl="1"/>
            <a:r>
              <a:rPr lang="en-US" dirty="0"/>
              <a:t>System properties: Correctness = Liveness * Safety, Trust-worthy Data</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236180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2272941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29, 2021</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personal page 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041657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468225"/>
            <a:ext cx="8520600" cy="572700"/>
          </a:xfrm>
        </p:spPr>
        <p:txBody>
          <a:bodyPr/>
          <a:lstStyle/>
          <a:p>
            <a:pPr algn="ctr"/>
            <a:r>
              <a:rPr lang="en-US" dirty="0"/>
              <a:t>Backup Slides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1808011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83614B61-5CA3-B34F-A083-B300B5AB2D32}"/>
              </a:ext>
            </a:extLst>
          </p:cNvPr>
          <p:cNvPicPr>
            <a:picLocks noChangeAspect="1"/>
          </p:cNvPicPr>
          <p:nvPr/>
        </p:nvPicPr>
        <p:blipFill>
          <a:blip r:embed="rId4"/>
          <a:stretch>
            <a:fillRect/>
          </a:stretch>
        </p:blipFill>
        <p:spPr>
          <a:xfrm>
            <a:off x="1421210" y="1032234"/>
            <a:ext cx="6301579" cy="4026319"/>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4" name="Picture 3">
            <a:hlinkClick r:id="rId5"/>
            <a:extLst>
              <a:ext uri="{FF2B5EF4-FFF2-40B4-BE49-F238E27FC236}">
                <a16:creationId xmlns:a16="http://schemas.microsoft.com/office/drawing/2014/main" id="{8315081E-70B1-EE43-A6A5-F33DD816FF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52673" y="1791516"/>
            <a:ext cx="3135728" cy="2182222"/>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Get access to Live Data Now!</a:t>
            </a:r>
            <a:endParaRPr dirty="0"/>
          </a:p>
        </p:txBody>
      </p:sp>
      <p:pic>
        <p:nvPicPr>
          <p:cNvPr id="3" name="Picture 2">
            <a:hlinkClick r:id="rId2"/>
            <a:extLst>
              <a:ext uri="{FF2B5EF4-FFF2-40B4-BE49-F238E27FC236}">
                <a16:creationId xmlns:a16="http://schemas.microsoft.com/office/drawing/2014/main" id="{6D6C24EB-FF55-1243-87C0-B2D889609B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045" y="1400650"/>
            <a:ext cx="4467477" cy="2694612"/>
          </a:xfrm>
          <a:prstGeom prst="rect">
            <a:avLst/>
          </a:prstGeom>
        </p:spPr>
      </p:pic>
      <p:pic>
        <p:nvPicPr>
          <p:cNvPr id="4" name="Picture 3">
            <a:hlinkClick r:id="rId4"/>
            <a:extLst>
              <a:ext uri="{FF2B5EF4-FFF2-40B4-BE49-F238E27FC236}">
                <a16:creationId xmlns:a16="http://schemas.microsoft.com/office/drawing/2014/main" id="{94164D19-171A-4544-8F8B-5F80ED13E4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5600" y="1400650"/>
            <a:ext cx="3865201" cy="2723129"/>
          </a:xfrm>
          <a:prstGeom prst="rect">
            <a:avLst/>
          </a:prstGeom>
        </p:spPr>
      </p:pic>
      <p:sp>
        <p:nvSpPr>
          <p:cNvPr id="5" name="TextBox 4">
            <a:extLst>
              <a:ext uri="{FF2B5EF4-FFF2-40B4-BE49-F238E27FC236}">
                <a16:creationId xmlns:a16="http://schemas.microsoft.com/office/drawing/2014/main" id="{8B66CAFA-9DED-4544-ABB8-DED6A0FED1B0}"/>
              </a:ext>
            </a:extLst>
          </p:cNvPr>
          <p:cNvSpPr txBox="1"/>
          <p:nvPr/>
        </p:nvSpPr>
        <p:spPr>
          <a:xfrm>
            <a:off x="5941028"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rgbClr val="00B0F0"/>
                </a:solidFill>
                <a:hlinkClick r:id="rId4">
                  <a:extLst>
                    <a:ext uri="{A12FA001-AC4F-418D-AE19-62706E023703}">
                      <ahyp:hlinkClr xmlns:ahyp="http://schemas.microsoft.com/office/drawing/2018/hyperlinkcolor" val="tx"/>
                    </a:ext>
                  </a:extLst>
                </a:hlinkClick>
              </a:rPr>
              <a:t>https://</a:t>
            </a:r>
            <a:r>
              <a:rPr lang="en-US" dirty="0" err="1">
                <a:solidFill>
                  <a:srgbClr val="00B0F0"/>
                </a:solidFill>
                <a:hlinkClick r:id="rId4">
                  <a:extLst>
                    <a:ext uri="{A12FA001-AC4F-418D-AE19-62706E023703}">
                      <ahyp:hlinkClr xmlns:ahyp="http://schemas.microsoft.com/office/drawing/2018/hyperlinkcolor" val="tx"/>
                    </a:ext>
                  </a:extLst>
                </a:hlinkClick>
              </a:rPr>
              <a:t>www.marinetraffic.com</a:t>
            </a:r>
            <a:r>
              <a:rPr lang="en-US" dirty="0">
                <a:solidFill>
                  <a:srgbClr val="00B0F0"/>
                </a:solidFill>
                <a:hlinkClick r:id="rId4">
                  <a:extLst>
                    <a:ext uri="{A12FA001-AC4F-418D-AE19-62706E023703}">
                      <ahyp:hlinkClr xmlns:ahyp="http://schemas.microsoft.com/office/drawing/2018/hyperlinkcolor" val="tx"/>
                    </a:ext>
                  </a:extLst>
                </a:hlinkClick>
              </a:rPr>
              <a:t>/</a:t>
            </a:r>
            <a:endParaRPr kumimoji="0" lang="en-TW" sz="1400" b="0" i="0" u="none" strike="noStrike" cap="none" spc="0" normalizeH="0" baseline="0" dirty="0">
              <a:ln>
                <a:noFill/>
              </a:ln>
              <a:solidFill>
                <a:srgbClr val="00B0F0"/>
              </a:solidFill>
              <a:effectLst/>
              <a:uFillTx/>
              <a:sym typeface="Arial"/>
            </a:endParaRPr>
          </a:p>
        </p:txBody>
      </p:sp>
      <p:sp>
        <p:nvSpPr>
          <p:cNvPr id="8" name="TextBox 7">
            <a:extLst>
              <a:ext uri="{FF2B5EF4-FFF2-40B4-BE49-F238E27FC236}">
                <a16:creationId xmlns:a16="http://schemas.microsoft.com/office/drawing/2014/main" id="{4D3B98DA-88C7-1F45-A3AA-78C158C0B2FB}"/>
              </a:ext>
            </a:extLst>
          </p:cNvPr>
          <p:cNvSpPr txBox="1"/>
          <p:nvPr/>
        </p:nvSpPr>
        <p:spPr>
          <a:xfrm>
            <a:off x="1159737"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rgbClr val="00B0F0"/>
                </a:solidFill>
                <a:hlinkClick r:id="rId2">
                  <a:extLst>
                    <a:ext uri="{A12FA001-AC4F-418D-AE19-62706E023703}">
                      <ahyp:hlinkClr xmlns:ahyp="http://schemas.microsoft.com/office/drawing/2018/hyperlinkcolor" val="tx"/>
                    </a:ext>
                  </a:extLst>
                </a:hlinkClick>
              </a:rPr>
              <a:t>https://www.flightradar24.com/</a:t>
            </a:r>
            <a:endParaRPr kumimoji="0" lang="en-TW" sz="1400" b="0" i="0" u="none" strike="noStrike" cap="none" spc="0" normalizeH="0" baseline="0" dirty="0">
              <a:ln>
                <a:noFill/>
              </a:ln>
              <a:solidFill>
                <a:srgbClr val="00B0F0"/>
              </a:solidFill>
              <a:effectLst/>
              <a:uFillTx/>
              <a:sym typeface="Arial"/>
            </a:endParaRPr>
          </a:p>
        </p:txBody>
      </p:sp>
    </p:spTree>
    <p:extLst>
      <p:ext uri="{BB962C8B-B14F-4D97-AF65-F5344CB8AC3E}">
        <p14:creationId xmlns:p14="http://schemas.microsoft.com/office/powerpoint/2010/main" val="1302070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88702" y="2285400"/>
            <a:ext cx="8520600" cy="572700"/>
          </a:xfrm>
          <a:prstGeom prst="rect">
            <a:avLst/>
          </a:prstGeom>
        </p:spPr>
        <p:txBody>
          <a:bodyPr>
            <a:normAutofit fontScale="90000"/>
          </a:bodyPr>
          <a:lstStyle/>
          <a:p>
            <a:pPr algn="ctr"/>
            <a:r>
              <a:rPr lang="en-US" dirty="0">
                <a:solidFill>
                  <a:schemeClr val="tx1"/>
                </a:solidFill>
              </a:rPr>
              <a:t>What is the minimum Symbol Space?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Tree>
    <p:extLst>
      <p:ext uri="{BB962C8B-B14F-4D97-AF65-F5344CB8AC3E}">
        <p14:creationId xmlns:p14="http://schemas.microsoft.com/office/powerpoint/2010/main" val="2904307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88702" y="2285400"/>
            <a:ext cx="8520600" cy="572700"/>
          </a:xfrm>
          <a:prstGeom prst="rect">
            <a:avLst/>
          </a:prstGeom>
        </p:spPr>
        <p:txBody>
          <a:bodyPr>
            <a:normAutofit fontScale="90000"/>
          </a:bodyPr>
          <a:lstStyle/>
          <a:p>
            <a:pPr algn="ctr"/>
            <a:r>
              <a:rPr lang="en-US" dirty="0">
                <a:solidFill>
                  <a:schemeClr val="tx1"/>
                </a:solidFill>
              </a:rPr>
              <a:t>Is binary valued system the smallest symbol set?</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Tree>
    <p:extLst>
      <p:ext uri="{BB962C8B-B14F-4D97-AF65-F5344CB8AC3E}">
        <p14:creationId xmlns:p14="http://schemas.microsoft.com/office/powerpoint/2010/main" val="1746854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Memoization</a:t>
            </a:r>
            <a:endParaRPr dirty="0">
              <a:solidFill>
                <a:schemeClr val="tx1"/>
              </a:solidFill>
            </a:endParaRPr>
          </a:p>
        </p:txBody>
      </p:sp>
      <p:pic>
        <p:nvPicPr>
          <p:cNvPr id="2" name="Picture 1">
            <a:hlinkClick r:id="rId3"/>
            <a:extLst>
              <a:ext uri="{FF2B5EF4-FFF2-40B4-BE49-F238E27FC236}">
                <a16:creationId xmlns:a16="http://schemas.microsoft.com/office/drawing/2014/main" id="{C9601707-B5E5-A345-BC76-FB26CEDC978F}"/>
              </a:ext>
            </a:extLst>
          </p:cNvPr>
          <p:cNvPicPr>
            <a:picLocks noChangeAspect="1"/>
          </p:cNvPicPr>
          <p:nvPr/>
        </p:nvPicPr>
        <p:blipFill>
          <a:blip r:embed="rId4"/>
          <a:stretch>
            <a:fillRect/>
          </a:stretch>
        </p:blipFill>
        <p:spPr>
          <a:xfrm>
            <a:off x="1794787" y="1017725"/>
            <a:ext cx="5554426" cy="3804657"/>
          </a:xfrm>
          <a:prstGeom prst="rect">
            <a:avLst/>
          </a:prstGeom>
        </p:spPr>
      </p:pic>
      <p:sp>
        <p:nvSpPr>
          <p:cNvPr id="5" name="TextBox 4">
            <a:extLst>
              <a:ext uri="{FF2B5EF4-FFF2-40B4-BE49-F238E27FC236}">
                <a16:creationId xmlns:a16="http://schemas.microsoft.com/office/drawing/2014/main" id="{40E811E4-36AD-404E-A61C-6F3FC00DDE0B}"/>
              </a:ext>
            </a:extLst>
          </p:cNvPr>
          <p:cNvSpPr txBox="1"/>
          <p:nvPr/>
        </p:nvSpPr>
        <p:spPr>
          <a:xfrm>
            <a:off x="2301186" y="4812882"/>
            <a:ext cx="4541628" cy="307777"/>
          </a:xfrm>
          <a:prstGeom prst="rect">
            <a:avLst/>
          </a:prstGeom>
          <a:noFill/>
        </p:spPr>
        <p:txBody>
          <a:bodyPr wrap="none" rtlCol="0">
            <a:spAutoFit/>
          </a:bodyPr>
          <a:lstStyle/>
          <a:p>
            <a:r>
              <a:rPr lang="en-TW" dirty="0">
                <a:hlinkClick r:id="rId3"/>
              </a:rPr>
              <a:t>An important technique to manage names dynamically!</a:t>
            </a:r>
            <a:endParaRPr lang="en-TW" dirty="0"/>
          </a:p>
        </p:txBody>
      </p:sp>
    </p:spTree>
    <p:extLst>
      <p:ext uri="{BB962C8B-B14F-4D97-AF65-F5344CB8AC3E}">
        <p14:creationId xmlns:p14="http://schemas.microsoft.com/office/powerpoint/2010/main" val="21078074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Maybe we should teach Math in a different sequence</a:t>
            </a:r>
            <a:endParaRPr dirty="0"/>
          </a:p>
        </p:txBody>
      </p:sp>
      <p:sp>
        <p:nvSpPr>
          <p:cNvPr id="2" name="TextBox 1">
            <a:extLst>
              <a:ext uri="{FF2B5EF4-FFF2-40B4-BE49-F238E27FC236}">
                <a16:creationId xmlns:a16="http://schemas.microsoft.com/office/drawing/2014/main" id="{5A3D6099-4635-D640-9134-20ECAFD03BFD}"/>
              </a:ext>
            </a:extLst>
          </p:cNvPr>
          <p:cNvSpPr txBox="1"/>
          <p:nvPr/>
        </p:nvSpPr>
        <p:spPr>
          <a:xfrm>
            <a:off x="2888685" y="2920095"/>
            <a:ext cx="3366627" cy="523220"/>
          </a:xfrm>
          <a:prstGeom prst="rect">
            <a:avLst/>
          </a:prstGeom>
          <a:noFill/>
        </p:spPr>
        <p:txBody>
          <a:bodyPr wrap="none" rtlCol="0">
            <a:spAutoFit/>
          </a:bodyPr>
          <a:lstStyle/>
          <a:p>
            <a:pPr algn="ctr"/>
            <a:r>
              <a:rPr lang="en-TW" dirty="0"/>
              <a:t>A curriculum modeled after</a:t>
            </a:r>
          </a:p>
          <a:p>
            <a:pPr algn="ctr"/>
            <a:r>
              <a:rPr lang="en-TW" dirty="0"/>
              <a:t>Curry-Howard-Lambek Correspondence</a:t>
            </a:r>
          </a:p>
        </p:txBody>
      </p:sp>
      <p:sp>
        <p:nvSpPr>
          <p:cNvPr id="6" name="TextBox 5">
            <a:extLst>
              <a:ext uri="{FF2B5EF4-FFF2-40B4-BE49-F238E27FC236}">
                <a16:creationId xmlns:a16="http://schemas.microsoft.com/office/drawing/2014/main" id="{13D7E963-8EDB-2145-83C2-F67E4F84A985}"/>
              </a:ext>
            </a:extLst>
          </p:cNvPr>
          <p:cNvSpPr txBox="1"/>
          <p:nvPr/>
        </p:nvSpPr>
        <p:spPr>
          <a:xfrm>
            <a:off x="3554734" y="2194498"/>
            <a:ext cx="2034531" cy="307777"/>
          </a:xfrm>
          <a:prstGeom prst="rect">
            <a:avLst/>
          </a:prstGeom>
          <a:noFill/>
        </p:spPr>
        <p:txBody>
          <a:bodyPr wrap="none" rtlCol="0">
            <a:spAutoFit/>
          </a:bodyPr>
          <a:lstStyle/>
          <a:p>
            <a:pPr algn="ctr"/>
            <a:r>
              <a:rPr lang="en-TW" dirty="0"/>
              <a:t>The notion of Pureness</a:t>
            </a:r>
          </a:p>
        </p:txBody>
      </p:sp>
      <p:sp>
        <p:nvSpPr>
          <p:cNvPr id="7" name="TextBox 6">
            <a:extLst>
              <a:ext uri="{FF2B5EF4-FFF2-40B4-BE49-F238E27FC236}">
                <a16:creationId xmlns:a16="http://schemas.microsoft.com/office/drawing/2014/main" id="{4BE341D0-61C4-134F-8375-B95DFC567E52}"/>
              </a:ext>
            </a:extLst>
          </p:cNvPr>
          <p:cNvSpPr txBox="1"/>
          <p:nvPr/>
        </p:nvSpPr>
        <p:spPr>
          <a:xfrm>
            <a:off x="3191655" y="2571750"/>
            <a:ext cx="2760692" cy="307777"/>
          </a:xfrm>
          <a:prstGeom prst="rect">
            <a:avLst/>
          </a:prstGeom>
          <a:noFill/>
        </p:spPr>
        <p:txBody>
          <a:bodyPr wrap="none" rtlCol="0">
            <a:spAutoFit/>
          </a:bodyPr>
          <a:lstStyle/>
          <a:p>
            <a:pPr algn="ctr"/>
            <a:r>
              <a:rPr lang="en-TW" dirty="0"/>
              <a:t>Approximation to Idealized Truth</a:t>
            </a:r>
          </a:p>
        </p:txBody>
      </p:sp>
    </p:spTree>
    <p:extLst>
      <p:ext uri="{BB962C8B-B14F-4D97-AF65-F5344CB8AC3E}">
        <p14:creationId xmlns:p14="http://schemas.microsoft.com/office/powerpoint/2010/main" val="18344120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Number Theory, Physics, and Geometry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hlinkClick r:id="rId3"/>
            <a:extLst>
              <a:ext uri="{FF2B5EF4-FFF2-40B4-BE49-F238E27FC236}">
                <a16:creationId xmlns:a16="http://schemas.microsoft.com/office/drawing/2014/main" id="{E22F827B-4C28-414C-A222-F25642FD11CA}"/>
              </a:ext>
            </a:extLst>
          </p:cNvPr>
          <p:cNvPicPr>
            <a:picLocks noChangeAspect="1"/>
          </p:cNvPicPr>
          <p:nvPr/>
        </p:nvPicPr>
        <p:blipFill>
          <a:blip r:embed="rId4"/>
          <a:stretch>
            <a:fillRect/>
          </a:stretch>
        </p:blipFill>
        <p:spPr>
          <a:xfrm>
            <a:off x="1903163" y="1068765"/>
            <a:ext cx="5337674" cy="3485531"/>
          </a:xfrm>
          <a:prstGeom prst="rect">
            <a:avLst/>
          </a:prstGeom>
        </p:spPr>
      </p:pic>
      <p:sp>
        <p:nvSpPr>
          <p:cNvPr id="5" name="TextBox 4">
            <a:extLst>
              <a:ext uri="{FF2B5EF4-FFF2-40B4-BE49-F238E27FC236}">
                <a16:creationId xmlns:a16="http://schemas.microsoft.com/office/drawing/2014/main" id="{1FEE2471-8757-F047-A509-13BAD68873F6}"/>
              </a:ext>
            </a:extLst>
          </p:cNvPr>
          <p:cNvSpPr txBox="1"/>
          <p:nvPr/>
        </p:nvSpPr>
        <p:spPr>
          <a:xfrm>
            <a:off x="2096540" y="4605336"/>
            <a:ext cx="4950919" cy="430887"/>
          </a:xfrm>
          <a:prstGeom prst="rect">
            <a:avLst/>
          </a:prstGeom>
          <a:noFill/>
        </p:spPr>
        <p:txBody>
          <a:bodyPr wrap="square" rtlCol="0">
            <a:spAutoFit/>
          </a:bodyPr>
          <a:lstStyle/>
          <a:p>
            <a:pPr algn="ctr"/>
            <a:r>
              <a:rPr lang="en-TW" sz="1100" dirty="0">
                <a:hlinkClick r:id="rId5"/>
              </a:rPr>
              <a:t>Ninhyong Kim </a:t>
            </a:r>
            <a:r>
              <a:rPr lang="en-TW" sz="1100" dirty="0"/>
              <a:t>has been</a:t>
            </a:r>
            <a:r>
              <a:rPr lang="en-US" sz="1100" dirty="0"/>
              <a:t> a research professor of number theory at the University of Oxford and the head of their number theory research group.</a:t>
            </a:r>
            <a:r>
              <a:rPr lang="en-TW" sz="1100" dirty="0"/>
              <a:t> </a:t>
            </a:r>
          </a:p>
        </p:txBody>
      </p:sp>
    </p:spTree>
    <p:extLst>
      <p:ext uri="{BB962C8B-B14F-4D97-AF65-F5344CB8AC3E}">
        <p14:creationId xmlns:p14="http://schemas.microsoft.com/office/powerpoint/2010/main" val="2965724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311688" y="349238"/>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Namespaces:</a:t>
            </a:r>
            <a:br>
              <a:rPr lang="en" dirty="0"/>
            </a:br>
            <a:r>
              <a:rPr lang="en" dirty="0"/>
              <a:t>Encoded Symmetries in the IT industry</a:t>
            </a:r>
            <a:endParaRPr dirty="0"/>
          </a:p>
        </p:txBody>
      </p:sp>
      <p:pic>
        <p:nvPicPr>
          <p:cNvPr id="432" name="Google Shape;432;p52">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769000" y="1846900"/>
            <a:ext cx="787176" cy="874425"/>
          </a:xfrm>
          <a:prstGeom prst="rect">
            <a:avLst/>
          </a:prstGeom>
          <a:noFill/>
          <a:ln>
            <a:noFill/>
          </a:ln>
        </p:spPr>
      </p:pic>
      <p:pic>
        <p:nvPicPr>
          <p:cNvPr id="433" name="Google Shape;433;p52">
            <a:hlinkClick r:id="rId5"/>
          </p:cNvPr>
          <p:cNvPicPr preferRelativeResize="0"/>
          <p:nvPr/>
        </p:nvPicPr>
        <p:blipFill>
          <a:blip r:embed="rId6">
            <a:alphaModFix/>
          </a:blip>
          <a:stretch>
            <a:fillRect/>
          </a:stretch>
        </p:blipFill>
        <p:spPr>
          <a:xfrm>
            <a:off x="6699236" y="4165325"/>
            <a:ext cx="1967639" cy="400200"/>
          </a:xfrm>
          <a:prstGeom prst="rect">
            <a:avLst/>
          </a:prstGeom>
          <a:noFill/>
          <a:ln>
            <a:noFill/>
          </a:ln>
        </p:spPr>
      </p:pic>
      <p:pic>
        <p:nvPicPr>
          <p:cNvPr id="434" name="Google Shape;434;p52">
            <a:hlinkClick r:id="rId7"/>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13225" y="1846901"/>
            <a:ext cx="838125" cy="838096"/>
          </a:xfrm>
          <a:prstGeom prst="rect">
            <a:avLst/>
          </a:prstGeom>
          <a:noFill/>
          <a:ln>
            <a:noFill/>
          </a:ln>
        </p:spPr>
      </p:pic>
      <p:pic>
        <p:nvPicPr>
          <p:cNvPr id="435" name="Google Shape;435;p52"/>
          <p:cNvPicPr preferRelativeResize="0"/>
          <p:nvPr/>
        </p:nvPicPr>
        <p:blipFill>
          <a:blip r:embed="rId9">
            <a:alphaModFix/>
          </a:blip>
          <a:stretch>
            <a:fillRect/>
          </a:stretch>
        </p:blipFill>
        <p:spPr>
          <a:xfrm>
            <a:off x="2961400" y="1478125"/>
            <a:ext cx="3221176" cy="3221176"/>
          </a:xfrm>
          <a:prstGeom prst="rect">
            <a:avLst/>
          </a:prstGeom>
          <a:noFill/>
          <a:ln>
            <a:noFill/>
          </a:ln>
        </p:spPr>
      </p:pic>
      <p:sp>
        <p:nvSpPr>
          <p:cNvPr id="436" name="Google Shape;436;p52"/>
          <p:cNvSpPr txBox="1"/>
          <p:nvPr/>
        </p:nvSpPr>
        <p:spPr>
          <a:xfrm>
            <a:off x="2509400" y="4699300"/>
            <a:ext cx="448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Image source: </a:t>
            </a:r>
            <a:r>
              <a:rPr lang="en">
                <a:solidFill>
                  <a:srgbClr val="073763"/>
                </a:solidFill>
                <a:uFill>
                  <a:noFill/>
                </a:uFill>
                <a:latin typeface="Lato"/>
                <a:ea typeface="Lato"/>
                <a:cs typeface="Lato"/>
                <a:sym typeface="Lato"/>
                <a:hlinkClick r:id="rId10">
                  <a:extLst>
                    <a:ext uri="{A12FA001-AC4F-418D-AE19-62706E023703}">
                      <ahyp:hlinkClr xmlns:ahyp="http://schemas.microsoft.com/office/drawing/2018/hyperlinkcolor" val="tx"/>
                    </a:ext>
                  </a:extLst>
                </a:hlinkClick>
              </a:rPr>
              <a:t>Graph Database for Beginners by Neo4j</a:t>
            </a:r>
            <a:endParaRPr>
              <a:solidFill>
                <a:srgbClr val="073763"/>
              </a:solidFill>
              <a:latin typeface="Lato"/>
              <a:ea typeface="Lato"/>
              <a:cs typeface="Lato"/>
              <a:sym typeface="Lato"/>
            </a:endParaRPr>
          </a:p>
        </p:txBody>
      </p:sp>
      <p:pic>
        <p:nvPicPr>
          <p:cNvPr id="437" name="Google Shape;437;p5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045049" y="3528975"/>
            <a:ext cx="1123974" cy="469350"/>
          </a:xfrm>
          <a:prstGeom prst="rect">
            <a:avLst/>
          </a:prstGeom>
          <a:noFill/>
          <a:ln>
            <a:noFill/>
          </a:ln>
        </p:spPr>
      </p:pic>
      <p:pic>
        <p:nvPicPr>
          <p:cNvPr id="438" name="Google Shape;438;p52">
            <a:hlinkClick r:id="rId12"/>
          </p:cNvPr>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444487" y="1634129"/>
            <a:ext cx="2325100" cy="1395983"/>
          </a:xfrm>
          <a:prstGeom prst="rect">
            <a:avLst/>
          </a:prstGeom>
          <a:noFill/>
          <a:ln>
            <a:noFill/>
          </a:ln>
        </p:spPr>
      </p:pic>
      <p:pic>
        <p:nvPicPr>
          <p:cNvPr id="439" name="Google Shape;439;p5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74999" y="3333725"/>
            <a:ext cx="838127" cy="469350"/>
          </a:xfrm>
          <a:prstGeom prst="rect">
            <a:avLst/>
          </a:prstGeom>
          <a:noFill/>
          <a:ln>
            <a:noFill/>
          </a:ln>
        </p:spPr>
      </p:pic>
      <p:pic>
        <p:nvPicPr>
          <p:cNvPr id="440" name="Google Shape;440;p52"/>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769000" y="3295500"/>
            <a:ext cx="787174" cy="545791"/>
          </a:xfrm>
          <a:prstGeom prst="rect">
            <a:avLst/>
          </a:prstGeom>
          <a:noFill/>
          <a:ln>
            <a:noFill/>
          </a:ln>
        </p:spPr>
      </p:pic>
      <p:pic>
        <p:nvPicPr>
          <p:cNvPr id="441" name="Google Shape;441;p5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769000" y="4092976"/>
            <a:ext cx="724850" cy="362425"/>
          </a:xfrm>
          <a:prstGeom prst="rect">
            <a:avLst/>
          </a:prstGeom>
          <a:noFill/>
          <a:ln>
            <a:noFill/>
          </a:ln>
        </p:spPr>
      </p:pic>
      <p:pic>
        <p:nvPicPr>
          <p:cNvPr id="442" name="Google Shape;442;p5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75000" y="3966876"/>
            <a:ext cx="838126" cy="59866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origin of </a:t>
            </a:r>
            <a:r>
              <a:rPr lang="en-US" dirty="0">
                <a:solidFill>
                  <a:srgbClr val="FF0000"/>
                </a:solidFill>
              </a:rPr>
              <a:t>Atomic Elements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E146EF16-8988-3D48-999B-3A1A75FC373F}"/>
              </a:ext>
            </a:extLst>
          </p:cNvPr>
          <p:cNvPicPr>
            <a:picLocks noChangeAspect="1"/>
          </p:cNvPicPr>
          <p:nvPr/>
        </p:nvPicPr>
        <p:blipFill>
          <a:blip r:embed="rId4"/>
          <a:stretch>
            <a:fillRect/>
          </a:stretch>
        </p:blipFill>
        <p:spPr>
          <a:xfrm>
            <a:off x="1643944" y="1032234"/>
            <a:ext cx="5856111" cy="3754942"/>
          </a:xfrm>
          <a:prstGeom prst="rect">
            <a:avLst/>
          </a:prstGeom>
        </p:spPr>
      </p:pic>
    </p:spTree>
    <p:extLst>
      <p:ext uri="{BB962C8B-B14F-4D97-AF65-F5344CB8AC3E}">
        <p14:creationId xmlns:p14="http://schemas.microsoft.com/office/powerpoint/2010/main" val="166391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known set of </a:t>
            </a:r>
            <a:r>
              <a:rPr lang="en-US" dirty="0">
                <a:solidFill>
                  <a:srgbClr val="FF0000"/>
                </a:solidFill>
              </a:rPr>
              <a:t>Elementary Particles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hlinkClick r:id="rId3"/>
            <a:extLst>
              <a:ext uri="{FF2B5EF4-FFF2-40B4-BE49-F238E27FC236}">
                <a16:creationId xmlns:a16="http://schemas.microsoft.com/office/drawing/2014/main" id="{1929E489-FD8A-8D4C-87C9-67A89DC065B0}"/>
              </a:ext>
            </a:extLst>
          </p:cNvPr>
          <p:cNvPicPr>
            <a:picLocks noChangeAspect="1"/>
          </p:cNvPicPr>
          <p:nvPr/>
        </p:nvPicPr>
        <p:blipFill>
          <a:blip r:embed="rId4"/>
          <a:stretch>
            <a:fillRect/>
          </a:stretch>
        </p:blipFill>
        <p:spPr>
          <a:xfrm>
            <a:off x="238897" y="1525385"/>
            <a:ext cx="4137818" cy="2702018"/>
          </a:xfrm>
          <a:prstGeom prst="rect">
            <a:avLst/>
          </a:prstGeom>
        </p:spPr>
      </p:pic>
      <p:pic>
        <p:nvPicPr>
          <p:cNvPr id="4" name="Picture 3">
            <a:hlinkClick r:id="rId5"/>
            <a:extLst>
              <a:ext uri="{FF2B5EF4-FFF2-40B4-BE49-F238E27FC236}">
                <a16:creationId xmlns:a16="http://schemas.microsoft.com/office/drawing/2014/main" id="{758AD65E-B344-0543-B6D9-310B080C24CF}"/>
              </a:ext>
            </a:extLst>
          </p:cNvPr>
          <p:cNvPicPr>
            <a:picLocks noChangeAspect="1"/>
          </p:cNvPicPr>
          <p:nvPr/>
        </p:nvPicPr>
        <p:blipFill>
          <a:blip r:embed="rId6"/>
          <a:stretch>
            <a:fillRect/>
          </a:stretch>
        </p:blipFill>
        <p:spPr>
          <a:xfrm>
            <a:off x="4767287" y="1520005"/>
            <a:ext cx="4137818" cy="2702018"/>
          </a:xfrm>
          <a:prstGeom prst="rect">
            <a:avLst/>
          </a:prstGeom>
        </p:spPr>
      </p:pic>
    </p:spTree>
    <p:extLst>
      <p:ext uri="{BB962C8B-B14F-4D97-AF65-F5344CB8AC3E}">
        <p14:creationId xmlns:p14="http://schemas.microsoft.com/office/powerpoint/2010/main" val="1616344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way </a:t>
            </a:r>
            <a:r>
              <a:rPr lang="en-US">
                <a:solidFill>
                  <a:schemeClr val="tx1"/>
                </a:solidFill>
              </a:rPr>
              <a:t>medical doctors </a:t>
            </a:r>
            <a:r>
              <a:rPr lang="en-US" dirty="0">
                <a:solidFill>
                  <a:schemeClr val="tx1"/>
                </a:solidFill>
              </a:rPr>
              <a:t>talks about </a:t>
            </a:r>
            <a:r>
              <a:rPr lang="en-US" dirty="0">
                <a:solidFill>
                  <a:srgbClr val="FF0000"/>
                </a:solidFill>
              </a:rPr>
              <a:t>Human Anatomy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011BDE97-576C-9C47-BC52-7407FA95078F}"/>
              </a:ext>
            </a:extLst>
          </p:cNvPr>
          <p:cNvPicPr>
            <a:picLocks noChangeAspect="1"/>
          </p:cNvPicPr>
          <p:nvPr/>
        </p:nvPicPr>
        <p:blipFill>
          <a:blip r:embed="rId4"/>
          <a:stretch>
            <a:fillRect/>
          </a:stretch>
        </p:blipFill>
        <p:spPr>
          <a:xfrm>
            <a:off x="1721387" y="1132244"/>
            <a:ext cx="5701225" cy="3722931"/>
          </a:xfrm>
          <a:prstGeom prst="rect">
            <a:avLst/>
          </a:prstGeom>
        </p:spPr>
      </p:pic>
    </p:spTree>
    <p:extLst>
      <p:ext uri="{BB962C8B-B14F-4D97-AF65-F5344CB8AC3E}">
        <p14:creationId xmlns:p14="http://schemas.microsoft.com/office/powerpoint/2010/main" val="3321955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musicians “</a:t>
            </a:r>
            <a:r>
              <a:rPr lang="en-US" b="1" i="1" dirty="0">
                <a:solidFill>
                  <a:schemeClr val="tx1"/>
                </a:solidFill>
              </a:rPr>
              <a:t>assign names</a:t>
            </a:r>
            <a:r>
              <a:rPr lang="en-US" dirty="0">
                <a:solidFill>
                  <a:schemeClr val="tx1"/>
                </a:solidFill>
              </a:rPr>
              <a:t>” to </a:t>
            </a:r>
            <a:r>
              <a:rPr lang="en-US" dirty="0">
                <a:solidFill>
                  <a:srgbClr val="FF0000"/>
                </a:solidFill>
              </a:rPr>
              <a:t>Music</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extLst>
              <a:ext uri="{FF2B5EF4-FFF2-40B4-BE49-F238E27FC236}">
                <a16:creationId xmlns:a16="http://schemas.microsoft.com/office/drawing/2014/main" id="{4BF8FF87-6DDE-5344-A1D2-0F4EDC1DF5DC}"/>
              </a:ext>
            </a:extLst>
          </p:cNvPr>
          <p:cNvPicPr>
            <a:picLocks noChangeAspect="1"/>
          </p:cNvPicPr>
          <p:nvPr/>
        </p:nvPicPr>
        <p:blipFill>
          <a:blip r:embed="rId3"/>
          <a:stretch>
            <a:fillRect/>
          </a:stretch>
        </p:blipFill>
        <p:spPr>
          <a:xfrm>
            <a:off x="1667804" y="1150208"/>
            <a:ext cx="2438168" cy="3781350"/>
          </a:xfrm>
          <a:prstGeom prst="rect">
            <a:avLst/>
          </a:prstGeom>
        </p:spPr>
      </p:pic>
      <p:pic>
        <p:nvPicPr>
          <p:cNvPr id="3" name="Picture 2">
            <a:extLst>
              <a:ext uri="{FF2B5EF4-FFF2-40B4-BE49-F238E27FC236}">
                <a16:creationId xmlns:a16="http://schemas.microsoft.com/office/drawing/2014/main" id="{A8B32C8B-22DB-714A-A7E1-1F06160D3E7B}"/>
              </a:ext>
            </a:extLst>
          </p:cNvPr>
          <p:cNvPicPr>
            <a:picLocks noChangeAspect="1"/>
          </p:cNvPicPr>
          <p:nvPr/>
        </p:nvPicPr>
        <p:blipFill>
          <a:blip r:embed="rId4"/>
          <a:stretch>
            <a:fillRect/>
          </a:stretch>
        </p:blipFill>
        <p:spPr>
          <a:xfrm>
            <a:off x="4504872" y="1150208"/>
            <a:ext cx="2438168" cy="3781351"/>
          </a:xfrm>
          <a:prstGeom prst="rect">
            <a:avLst/>
          </a:prstGeom>
        </p:spPr>
      </p:pic>
    </p:spTree>
    <p:extLst>
      <p:ext uri="{BB962C8B-B14F-4D97-AF65-F5344CB8AC3E}">
        <p14:creationId xmlns:p14="http://schemas.microsoft.com/office/powerpoint/2010/main" val="660167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topologists “</a:t>
            </a:r>
            <a:r>
              <a:rPr lang="en-US" b="1" i="1" dirty="0">
                <a:solidFill>
                  <a:schemeClr val="tx1"/>
                </a:solidFill>
              </a:rPr>
              <a:t>assign names</a:t>
            </a:r>
            <a:r>
              <a:rPr lang="en-US" dirty="0">
                <a:solidFill>
                  <a:schemeClr val="tx1"/>
                </a:solidFill>
              </a:rPr>
              <a:t>” to </a:t>
            </a:r>
            <a:r>
              <a:rPr lang="en-US" dirty="0">
                <a:solidFill>
                  <a:srgbClr val="FF0000"/>
                </a:solidFill>
              </a:rPr>
              <a:t>Music</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B51BBAB8-0FE3-1F43-BA31-5BD7AFA5CB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3867" y="1153832"/>
            <a:ext cx="2667930" cy="3649601"/>
          </a:xfrm>
          <a:prstGeom prst="rect">
            <a:avLst/>
          </a:prstGeom>
        </p:spPr>
      </p:pic>
      <p:pic>
        <p:nvPicPr>
          <p:cNvPr id="5" name="Picture 4">
            <a:extLst>
              <a:ext uri="{FF2B5EF4-FFF2-40B4-BE49-F238E27FC236}">
                <a16:creationId xmlns:a16="http://schemas.microsoft.com/office/drawing/2014/main" id="{6BB5C601-DF28-F243-A636-CE1866ADA22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38035" y="1153830"/>
            <a:ext cx="2667930" cy="3649601"/>
          </a:xfrm>
          <a:prstGeom prst="rect">
            <a:avLst/>
          </a:prstGeom>
        </p:spPr>
      </p:pic>
      <p:pic>
        <p:nvPicPr>
          <p:cNvPr id="6" name="Picture 5">
            <a:extLst>
              <a:ext uri="{FF2B5EF4-FFF2-40B4-BE49-F238E27FC236}">
                <a16:creationId xmlns:a16="http://schemas.microsoft.com/office/drawing/2014/main" id="{7791215A-D603-5D40-9416-40E267D8C79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42204" y="1153831"/>
            <a:ext cx="2667930" cy="3649601"/>
          </a:xfrm>
          <a:prstGeom prst="rect">
            <a:avLst/>
          </a:prstGeom>
        </p:spPr>
      </p:pic>
      <p:sp>
        <p:nvSpPr>
          <p:cNvPr id="7" name="TextBox 6">
            <a:extLst>
              <a:ext uri="{FF2B5EF4-FFF2-40B4-BE49-F238E27FC236}">
                <a16:creationId xmlns:a16="http://schemas.microsoft.com/office/drawing/2014/main" id="{0B4D236B-6246-CF41-9E52-858299135630}"/>
              </a:ext>
            </a:extLst>
          </p:cNvPr>
          <p:cNvSpPr txBox="1"/>
          <p:nvPr/>
        </p:nvSpPr>
        <p:spPr>
          <a:xfrm>
            <a:off x="1590254" y="4803431"/>
            <a:ext cx="5963492" cy="307777"/>
          </a:xfrm>
          <a:prstGeom prst="rect">
            <a:avLst/>
          </a:prstGeom>
          <a:noFill/>
        </p:spPr>
        <p:txBody>
          <a:bodyPr wrap="none" rtlCol="0">
            <a:spAutoFit/>
          </a:bodyPr>
          <a:lstStyle/>
          <a:p>
            <a:r>
              <a:rPr lang="en-TW" dirty="0"/>
              <a:t>More information about this series: </a:t>
            </a:r>
            <a:r>
              <a:rPr lang="en-US" dirty="0">
                <a:hlinkClick r:id="rId6"/>
              </a:rPr>
              <a:t>https://</a:t>
            </a:r>
            <a:r>
              <a:rPr lang="en-US" dirty="0" err="1">
                <a:hlinkClick r:id="rId6"/>
              </a:rPr>
              <a:t>www.springer.com</a:t>
            </a:r>
            <a:r>
              <a:rPr lang="en-US" dirty="0">
                <a:hlinkClick r:id="rId6"/>
              </a:rPr>
              <a:t>/series/8349</a:t>
            </a:r>
            <a:endParaRPr lang="en-TW" dirty="0"/>
          </a:p>
        </p:txBody>
      </p:sp>
    </p:spTree>
    <p:extLst>
      <p:ext uri="{BB962C8B-B14F-4D97-AF65-F5344CB8AC3E}">
        <p14:creationId xmlns:p14="http://schemas.microsoft.com/office/powerpoint/2010/main" val="3479742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Way to Get Internet Domain Name Service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AB7EFF63-FEA5-F448-9653-CEE0B0B2EDD4}"/>
              </a:ext>
            </a:extLst>
          </p:cNvPr>
          <p:cNvPicPr>
            <a:picLocks noChangeAspect="1"/>
          </p:cNvPicPr>
          <p:nvPr/>
        </p:nvPicPr>
        <p:blipFill>
          <a:blip r:embed="rId4"/>
          <a:stretch>
            <a:fillRect/>
          </a:stretch>
        </p:blipFill>
        <p:spPr>
          <a:xfrm>
            <a:off x="1062681" y="1147529"/>
            <a:ext cx="7018638" cy="3329423"/>
          </a:xfrm>
          <a:prstGeom prst="rect">
            <a:avLst/>
          </a:prstGeom>
        </p:spPr>
      </p:pic>
    </p:spTree>
    <p:extLst>
      <p:ext uri="{BB962C8B-B14F-4D97-AF65-F5344CB8AC3E}">
        <p14:creationId xmlns:p14="http://schemas.microsoft.com/office/powerpoint/2010/main" val="4044448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NsM</a:t>
            </a:r>
            <a:r>
              <a:rPr lang="en" dirty="0"/>
              <a:t> in Loops and Recursion</a:t>
            </a:r>
            <a:endParaRPr dirty="0"/>
          </a:p>
        </p:txBody>
      </p:sp>
      <p:grpSp>
        <p:nvGrpSpPr>
          <p:cNvPr id="6" name="Group 5">
            <a:extLst>
              <a:ext uri="{FF2B5EF4-FFF2-40B4-BE49-F238E27FC236}">
                <a16:creationId xmlns:a16="http://schemas.microsoft.com/office/drawing/2014/main" id="{64D8F681-F86F-8742-A184-4EA316E2951B}"/>
              </a:ext>
            </a:extLst>
          </p:cNvPr>
          <p:cNvGrpSpPr/>
          <p:nvPr/>
        </p:nvGrpSpPr>
        <p:grpSpPr>
          <a:xfrm>
            <a:off x="311700" y="1527949"/>
            <a:ext cx="3632583" cy="2824712"/>
            <a:chOff x="1557255" y="1073132"/>
            <a:chExt cx="6029489" cy="3907636"/>
          </a:xfrm>
        </p:grpSpPr>
        <p:pic>
          <p:nvPicPr>
            <p:cNvPr id="4" name="Picture 3">
              <a:hlinkClick r:id="rId3"/>
              <a:extLst>
                <a:ext uri="{FF2B5EF4-FFF2-40B4-BE49-F238E27FC236}">
                  <a16:creationId xmlns:a16="http://schemas.microsoft.com/office/drawing/2014/main" id="{D4AEE7C0-98B9-2245-85BD-905D3CC9FFD6}"/>
                </a:ext>
              </a:extLst>
            </p:cNvPr>
            <p:cNvPicPr>
              <a:picLocks noChangeAspect="1"/>
            </p:cNvPicPr>
            <p:nvPr/>
          </p:nvPicPr>
          <p:blipFill>
            <a:blip r:embed="rId4"/>
            <a:stretch>
              <a:fillRect/>
            </a:stretch>
          </p:blipFill>
          <p:spPr>
            <a:xfrm>
              <a:off x="1557255" y="1073132"/>
              <a:ext cx="6029489" cy="3907636"/>
            </a:xfrm>
            <a:prstGeom prst="rect">
              <a:avLst/>
            </a:prstGeom>
          </p:spPr>
        </p:pic>
        <p:sp>
          <p:nvSpPr>
            <p:cNvPr id="5" name="Oval 4">
              <a:extLst>
                <a:ext uri="{FF2B5EF4-FFF2-40B4-BE49-F238E27FC236}">
                  <a16:creationId xmlns:a16="http://schemas.microsoft.com/office/drawing/2014/main" id="{57EF6784-6AA5-6342-8D3A-084304A782E2}"/>
                </a:ext>
              </a:extLst>
            </p:cNvPr>
            <p:cNvSpPr/>
            <p:nvPr/>
          </p:nvSpPr>
          <p:spPr>
            <a:xfrm>
              <a:off x="3332135" y="3700472"/>
              <a:ext cx="2355742" cy="410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grpSp>
      <p:pic>
        <p:nvPicPr>
          <p:cNvPr id="2" name="Picture 1">
            <a:hlinkClick r:id="rId5"/>
            <a:extLst>
              <a:ext uri="{FF2B5EF4-FFF2-40B4-BE49-F238E27FC236}">
                <a16:creationId xmlns:a16="http://schemas.microsoft.com/office/drawing/2014/main" id="{0E7B8D4E-0FE0-C14C-8279-63045100D131}"/>
              </a:ext>
            </a:extLst>
          </p:cNvPr>
          <p:cNvPicPr>
            <a:picLocks noChangeAspect="1"/>
          </p:cNvPicPr>
          <p:nvPr/>
        </p:nvPicPr>
        <p:blipFill>
          <a:blip r:embed="rId6"/>
          <a:stretch>
            <a:fillRect/>
          </a:stretch>
        </p:blipFill>
        <p:spPr>
          <a:xfrm>
            <a:off x="4572000" y="1527949"/>
            <a:ext cx="4367076" cy="2830247"/>
          </a:xfrm>
          <a:prstGeom prst="rect">
            <a:avLst/>
          </a:prstGeom>
        </p:spPr>
      </p:pic>
    </p:spTree>
    <p:extLst>
      <p:ext uri="{BB962C8B-B14F-4D97-AF65-F5344CB8AC3E}">
        <p14:creationId xmlns:p14="http://schemas.microsoft.com/office/powerpoint/2010/main" val="5198553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Another Round at Recursion</a:t>
            </a:r>
            <a:endParaRPr dirty="0"/>
          </a:p>
        </p:txBody>
      </p:sp>
      <p:pic>
        <p:nvPicPr>
          <p:cNvPr id="3" name="Picture 2">
            <a:hlinkClick r:id="rId3"/>
            <a:extLst>
              <a:ext uri="{FF2B5EF4-FFF2-40B4-BE49-F238E27FC236}">
                <a16:creationId xmlns:a16="http://schemas.microsoft.com/office/drawing/2014/main" id="{DDB341D9-8D59-CA4B-9628-4B5895342A7E}"/>
              </a:ext>
            </a:extLst>
          </p:cNvPr>
          <p:cNvPicPr>
            <a:picLocks noChangeAspect="1"/>
          </p:cNvPicPr>
          <p:nvPr/>
        </p:nvPicPr>
        <p:blipFill>
          <a:blip r:embed="rId4"/>
          <a:stretch>
            <a:fillRect/>
          </a:stretch>
        </p:blipFill>
        <p:spPr>
          <a:xfrm>
            <a:off x="5013594" y="1527949"/>
            <a:ext cx="3927556" cy="2634717"/>
          </a:xfrm>
          <a:prstGeom prst="rect">
            <a:avLst/>
          </a:prstGeom>
        </p:spPr>
      </p:pic>
      <p:pic>
        <p:nvPicPr>
          <p:cNvPr id="7" name="Picture 6">
            <a:hlinkClick r:id="rId5"/>
            <a:extLst>
              <a:ext uri="{FF2B5EF4-FFF2-40B4-BE49-F238E27FC236}">
                <a16:creationId xmlns:a16="http://schemas.microsoft.com/office/drawing/2014/main" id="{BE64E155-3C13-7D4C-A79B-9D77F07F172A}"/>
              </a:ext>
            </a:extLst>
          </p:cNvPr>
          <p:cNvPicPr>
            <a:picLocks noChangeAspect="1"/>
          </p:cNvPicPr>
          <p:nvPr/>
        </p:nvPicPr>
        <p:blipFill>
          <a:blip r:embed="rId6"/>
          <a:stretch>
            <a:fillRect/>
          </a:stretch>
        </p:blipFill>
        <p:spPr>
          <a:xfrm>
            <a:off x="311700" y="1527949"/>
            <a:ext cx="3927556" cy="2634717"/>
          </a:xfrm>
          <a:prstGeom prst="rect">
            <a:avLst/>
          </a:prstGeom>
        </p:spPr>
      </p:pic>
    </p:spTree>
    <p:extLst>
      <p:ext uri="{BB962C8B-B14F-4D97-AF65-F5344CB8AC3E}">
        <p14:creationId xmlns:p14="http://schemas.microsoft.com/office/powerpoint/2010/main" val="1236354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20687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First Approximation</a:t>
            </a:r>
            <a:br>
              <a:rPr lang="en" dirty="0"/>
            </a:br>
            <a:br>
              <a:rPr lang="en" dirty="0"/>
            </a:br>
            <a:r>
              <a:rPr lang="en" dirty="0"/>
              <a:t>If there are called the same name, </a:t>
            </a:r>
            <a:br>
              <a:rPr lang="en" dirty="0"/>
            </a:br>
            <a:r>
              <a:rPr lang="en" dirty="0"/>
              <a:t>they must be </a:t>
            </a:r>
            <a:r>
              <a:rPr lang="en" b="1" i="1" dirty="0"/>
              <a:t>equal</a:t>
            </a:r>
            <a:r>
              <a:rPr lang="en" dirty="0"/>
              <a:t>.</a:t>
            </a:r>
            <a:endParaRPr dirty="0"/>
          </a:p>
        </p:txBody>
      </p:sp>
      <p:pic>
        <p:nvPicPr>
          <p:cNvPr id="3" name="Picture 2">
            <a:extLst>
              <a:ext uri="{FF2B5EF4-FFF2-40B4-BE49-F238E27FC236}">
                <a16:creationId xmlns:a16="http://schemas.microsoft.com/office/drawing/2014/main" id="{5FEED508-C9F9-5040-9520-95A2348AB1E8}"/>
              </a:ext>
            </a:extLst>
          </p:cNvPr>
          <p:cNvPicPr>
            <a:picLocks noChangeAspect="1"/>
          </p:cNvPicPr>
          <p:nvPr/>
        </p:nvPicPr>
        <p:blipFill>
          <a:blip r:embed="rId3"/>
          <a:stretch>
            <a:fillRect/>
          </a:stretch>
        </p:blipFill>
        <p:spPr>
          <a:xfrm>
            <a:off x="0" y="3419095"/>
            <a:ext cx="9144000" cy="1097280"/>
          </a:xfrm>
          <a:prstGeom prst="rect">
            <a:avLst/>
          </a:prstGeom>
        </p:spPr>
      </p:pic>
      <p:sp>
        <p:nvSpPr>
          <p:cNvPr id="2" name="TextBox 1">
            <a:extLst>
              <a:ext uri="{FF2B5EF4-FFF2-40B4-BE49-F238E27FC236}">
                <a16:creationId xmlns:a16="http://schemas.microsoft.com/office/drawing/2014/main" id="{EF54B30A-6489-BA49-AC57-19E250043589}"/>
              </a:ext>
            </a:extLst>
          </p:cNvPr>
          <p:cNvSpPr txBox="1"/>
          <p:nvPr/>
        </p:nvSpPr>
        <p:spPr>
          <a:xfrm>
            <a:off x="3594539" y="3111318"/>
            <a:ext cx="1407758" cy="307777"/>
          </a:xfrm>
          <a:prstGeom prst="rect">
            <a:avLst/>
          </a:prstGeom>
          <a:noFill/>
        </p:spPr>
        <p:txBody>
          <a:bodyPr wrap="none" rtlCol="0">
            <a:spAutoFit/>
          </a:bodyPr>
          <a:lstStyle/>
          <a:p>
            <a:r>
              <a:rPr lang="en-TW" dirty="0"/>
              <a:t>For example …</a:t>
            </a:r>
          </a:p>
        </p:txBody>
      </p:sp>
    </p:spTree>
    <p:extLst>
      <p:ext uri="{BB962C8B-B14F-4D97-AF65-F5344CB8AC3E}">
        <p14:creationId xmlns:p14="http://schemas.microsoft.com/office/powerpoint/2010/main" val="303758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4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Definitional Suggestion for Computing Science</a:t>
            </a:r>
            <a:endParaRPr dirty="0"/>
          </a:p>
        </p:txBody>
      </p:sp>
      <p:pic>
        <p:nvPicPr>
          <p:cNvPr id="2" name="Picture 1">
            <a:extLst>
              <a:ext uri="{FF2B5EF4-FFF2-40B4-BE49-F238E27FC236}">
                <a16:creationId xmlns:a16="http://schemas.microsoft.com/office/drawing/2014/main" id="{E5680838-68EF-EF48-9F99-79838D340184}"/>
              </a:ext>
            </a:extLst>
          </p:cNvPr>
          <p:cNvPicPr>
            <a:picLocks noChangeAspect="1"/>
          </p:cNvPicPr>
          <p:nvPr/>
        </p:nvPicPr>
        <p:blipFill>
          <a:blip r:embed="rId3"/>
          <a:stretch>
            <a:fillRect/>
          </a:stretch>
        </p:blipFill>
        <p:spPr>
          <a:xfrm>
            <a:off x="0" y="3419095"/>
            <a:ext cx="9144000" cy="1097280"/>
          </a:xfrm>
          <a:prstGeom prst="rect">
            <a:avLst/>
          </a:prstGeom>
        </p:spPr>
      </p:pic>
      <p:pic>
        <p:nvPicPr>
          <p:cNvPr id="3" name="Picture 2">
            <a:extLst>
              <a:ext uri="{FF2B5EF4-FFF2-40B4-BE49-F238E27FC236}">
                <a16:creationId xmlns:a16="http://schemas.microsoft.com/office/drawing/2014/main" id="{3C815B13-73FF-8E4E-9DB1-CB095BFBEAD8}"/>
              </a:ext>
            </a:extLst>
          </p:cNvPr>
          <p:cNvPicPr>
            <a:picLocks noChangeAspect="1"/>
          </p:cNvPicPr>
          <p:nvPr/>
        </p:nvPicPr>
        <p:blipFill>
          <a:blip r:embed="rId4"/>
          <a:stretch>
            <a:fillRect/>
          </a:stretch>
        </p:blipFill>
        <p:spPr>
          <a:xfrm>
            <a:off x="1355835" y="1292772"/>
            <a:ext cx="6432330" cy="1979178"/>
          </a:xfrm>
          <a:prstGeom prst="rect">
            <a:avLst/>
          </a:prstGeom>
        </p:spPr>
      </p:pic>
    </p:spTree>
    <p:extLst>
      <p:ext uri="{BB962C8B-B14F-4D97-AF65-F5344CB8AC3E}">
        <p14:creationId xmlns:p14="http://schemas.microsoft.com/office/powerpoint/2010/main" val="2200471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311700" y="45750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Key-Value pairs as a general form of Dictionaries/Encyclopedias</a:t>
            </a:r>
            <a:endParaRPr dirty="0"/>
          </a:p>
        </p:txBody>
      </p:sp>
      <p:pic>
        <p:nvPicPr>
          <p:cNvPr id="1026" name="Picture 2">
            <a:extLst>
              <a:ext uri="{FF2B5EF4-FFF2-40B4-BE49-F238E27FC236}">
                <a16:creationId xmlns:a16="http://schemas.microsoft.com/office/drawing/2014/main" id="{3F8AECA5-6FED-D24E-A808-6A15106DF815}"/>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845602" y="1646336"/>
            <a:ext cx="3491834" cy="3072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finition of hash table | PCMag">
            <a:extLst>
              <a:ext uri="{FF2B5EF4-FFF2-40B4-BE49-F238E27FC236}">
                <a16:creationId xmlns:a16="http://schemas.microsoft.com/office/drawing/2014/main" id="{5C26482C-0654-ED47-9D55-6B7411E6234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0266" y="1646336"/>
            <a:ext cx="3458497" cy="26482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F898FB-48B0-9840-AC34-D5235E226F4D}"/>
              </a:ext>
            </a:extLst>
          </p:cNvPr>
          <p:cNvSpPr txBox="1"/>
          <p:nvPr/>
        </p:nvSpPr>
        <p:spPr>
          <a:xfrm>
            <a:off x="960627" y="4610665"/>
            <a:ext cx="3337773" cy="215444"/>
          </a:xfrm>
          <a:prstGeom prst="rect">
            <a:avLst/>
          </a:prstGeom>
          <a:noFill/>
        </p:spPr>
        <p:txBody>
          <a:bodyPr wrap="none" rtlCol="0">
            <a:spAutoFit/>
          </a:bodyPr>
          <a:lstStyle/>
          <a:p>
            <a:r>
              <a:rPr lang="en-US" sz="800" dirty="0"/>
              <a:t>I</a:t>
            </a:r>
            <a:r>
              <a:rPr lang="en-TW" sz="800" dirty="0"/>
              <a:t>mage source: </a:t>
            </a:r>
            <a:r>
              <a:rPr lang="en-US" sz="800" dirty="0">
                <a:hlinkClick r:id="rId5"/>
              </a:rPr>
              <a:t>https://</a:t>
            </a:r>
            <a:r>
              <a:rPr lang="en-US" sz="800" dirty="0" err="1">
                <a:hlinkClick r:id="rId5"/>
              </a:rPr>
              <a:t>www.pcmag.com</a:t>
            </a:r>
            <a:r>
              <a:rPr lang="en-US" sz="800" dirty="0">
                <a:hlinkClick r:id="rId5"/>
              </a:rPr>
              <a:t>/encyclopedia/term/hash-table</a:t>
            </a:r>
            <a:endParaRPr lang="en-TW" sz="800" dirty="0"/>
          </a:p>
        </p:txBody>
      </p:sp>
      <p:sp>
        <p:nvSpPr>
          <p:cNvPr id="17" name="TextBox 16">
            <a:extLst>
              <a:ext uri="{FF2B5EF4-FFF2-40B4-BE49-F238E27FC236}">
                <a16:creationId xmlns:a16="http://schemas.microsoft.com/office/drawing/2014/main" id="{9B9FC637-3943-AC41-BC57-4DAD89C0A62C}"/>
              </a:ext>
            </a:extLst>
          </p:cNvPr>
          <p:cNvSpPr txBox="1"/>
          <p:nvPr/>
        </p:nvSpPr>
        <p:spPr>
          <a:xfrm>
            <a:off x="4572000" y="4610665"/>
            <a:ext cx="3996607" cy="215444"/>
          </a:xfrm>
          <a:prstGeom prst="rect">
            <a:avLst/>
          </a:prstGeom>
          <a:noFill/>
        </p:spPr>
        <p:txBody>
          <a:bodyPr wrap="none" rtlCol="0">
            <a:spAutoFit/>
          </a:bodyPr>
          <a:lstStyle/>
          <a:p>
            <a:r>
              <a:rPr lang="en-US" sz="800" dirty="0"/>
              <a:t>I</a:t>
            </a:r>
            <a:r>
              <a:rPr lang="en-TW" sz="800" dirty="0"/>
              <a:t>mage source: </a:t>
            </a:r>
            <a:r>
              <a:rPr lang="en-US" sz="800" dirty="0">
                <a:hlinkClick r:id="rId6"/>
              </a:rPr>
              <a:t>https://</a:t>
            </a:r>
            <a:r>
              <a:rPr lang="en-US" sz="800" dirty="0" err="1">
                <a:hlinkClick r:id="rId6"/>
              </a:rPr>
              <a:t>librarykvjhagrakhand.wordpress.com</a:t>
            </a:r>
            <a:r>
              <a:rPr lang="en-US" sz="800" dirty="0">
                <a:hlinkClick r:id="rId6"/>
              </a:rPr>
              <a:t>/encyclopedia-</a:t>
            </a:r>
            <a:r>
              <a:rPr lang="en-US" sz="800" dirty="0" err="1">
                <a:hlinkClick r:id="rId6"/>
              </a:rPr>
              <a:t>britannica</a:t>
            </a:r>
            <a:r>
              <a:rPr lang="en-US" sz="800" dirty="0">
                <a:hlinkClick r:id="rId6"/>
              </a:rPr>
              <a:t>/</a:t>
            </a:r>
            <a:endParaRPr lang="en-TW" sz="800" dirty="0"/>
          </a:p>
        </p:txBody>
      </p:sp>
    </p:spTree>
    <p:extLst>
      <p:ext uri="{BB962C8B-B14F-4D97-AF65-F5344CB8AC3E}">
        <p14:creationId xmlns:p14="http://schemas.microsoft.com/office/powerpoint/2010/main" val="18990458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man who redefined </a:t>
            </a:r>
            <a:r>
              <a:rPr lang="en" b="1" i="1" dirty="0"/>
              <a:t>Equal</a:t>
            </a:r>
            <a:r>
              <a:rPr lang="en" dirty="0"/>
              <a:t> in Math!</a:t>
            </a:r>
            <a:br>
              <a:rPr lang="en" dirty="0"/>
            </a:br>
            <a:endParaRPr dirty="0"/>
          </a:p>
        </p:txBody>
      </p:sp>
      <p:sp>
        <p:nvSpPr>
          <p:cNvPr id="2" name="TextBox 1">
            <a:extLst>
              <a:ext uri="{FF2B5EF4-FFF2-40B4-BE49-F238E27FC236}">
                <a16:creationId xmlns:a16="http://schemas.microsoft.com/office/drawing/2014/main" id="{88324AE6-ABE4-F54B-9F4F-97628FD1568F}"/>
              </a:ext>
            </a:extLst>
          </p:cNvPr>
          <p:cNvSpPr txBox="1"/>
          <p:nvPr/>
        </p:nvSpPr>
        <p:spPr>
          <a:xfrm>
            <a:off x="6000383" y="4338749"/>
            <a:ext cx="1758815" cy="307777"/>
          </a:xfrm>
          <a:prstGeom prst="rect">
            <a:avLst/>
          </a:prstGeom>
          <a:noFill/>
        </p:spPr>
        <p:txBody>
          <a:bodyPr wrap="square" rtlCol="0">
            <a:spAutoFit/>
          </a:bodyPr>
          <a:lstStyle/>
          <a:p>
            <a:r>
              <a:rPr lang="en-US" dirty="0">
                <a:hlinkClick r:id="rId3"/>
              </a:rPr>
              <a:t>Vladimir </a:t>
            </a:r>
            <a:r>
              <a:rPr lang="en-US" dirty="0" err="1">
                <a:hlinkClick r:id="rId3"/>
              </a:rPr>
              <a:t>Voevodsky</a:t>
            </a:r>
            <a:endParaRPr lang="en-TW" dirty="0"/>
          </a:p>
        </p:txBody>
      </p:sp>
      <p:pic>
        <p:nvPicPr>
          <p:cNvPr id="1026" name="Picture 2" descr="Homotopy type theory: Univalent foundations of mathematics">
            <a:hlinkClick r:id="rId4"/>
            <a:extLst>
              <a:ext uri="{FF2B5EF4-FFF2-40B4-BE49-F238E27FC236}">
                <a16:creationId xmlns:a16="http://schemas.microsoft.com/office/drawing/2014/main" id="{69B7B92F-E35F-F144-9CD0-C774328B872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71366" y="2938325"/>
            <a:ext cx="1272238" cy="18349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6"/>
            <a:extLst>
              <a:ext uri="{FF2B5EF4-FFF2-40B4-BE49-F238E27FC236}">
                <a16:creationId xmlns:a16="http://schemas.microsoft.com/office/drawing/2014/main" id="{A9C5A1B5-8543-1A42-A183-4EE2495A78F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633319" y="1259560"/>
            <a:ext cx="3540454" cy="1284437"/>
          </a:xfrm>
          <a:prstGeom prst="rect">
            <a:avLst/>
          </a:prstGeom>
        </p:spPr>
      </p:pic>
      <p:pic>
        <p:nvPicPr>
          <p:cNvPr id="1028" name="Picture 4">
            <a:hlinkClick r:id="rId3"/>
            <a:extLst>
              <a:ext uri="{FF2B5EF4-FFF2-40B4-BE49-F238E27FC236}">
                <a16:creationId xmlns:a16="http://schemas.microsoft.com/office/drawing/2014/main" id="{52EE530A-374F-394D-908B-4B93B44E01C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31891" y="1315066"/>
            <a:ext cx="2406033" cy="2920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5A6AD9-D63E-B449-B172-C68E300D10DE}"/>
              </a:ext>
            </a:extLst>
          </p:cNvPr>
          <p:cNvSpPr txBox="1"/>
          <p:nvPr/>
        </p:nvSpPr>
        <p:spPr>
          <a:xfrm>
            <a:off x="3240648" y="1747889"/>
            <a:ext cx="1579278" cy="307777"/>
          </a:xfrm>
          <a:prstGeom prst="rect">
            <a:avLst/>
          </a:prstGeom>
          <a:noFill/>
        </p:spPr>
        <p:txBody>
          <a:bodyPr wrap="none" rtlCol="0">
            <a:spAutoFit/>
          </a:bodyPr>
          <a:lstStyle/>
          <a:p>
            <a:r>
              <a:rPr lang="en-US" dirty="0"/>
              <a:t>B</a:t>
            </a:r>
            <a:r>
              <a:rPr lang="en-TW" dirty="0"/>
              <a:t>y Kevin Hartnett</a:t>
            </a:r>
          </a:p>
        </p:txBody>
      </p:sp>
      <p:pic>
        <p:nvPicPr>
          <p:cNvPr id="6" name="Picture 5">
            <a:hlinkClick r:id="rId9"/>
            <a:extLst>
              <a:ext uri="{FF2B5EF4-FFF2-40B4-BE49-F238E27FC236}">
                <a16:creationId xmlns:a16="http://schemas.microsoft.com/office/drawing/2014/main" id="{BD323005-24E2-994A-882A-022646BEFE2E}"/>
              </a:ext>
            </a:extLst>
          </p:cNvPr>
          <p:cNvPicPr>
            <a:picLocks noChangeAspect="1"/>
          </p:cNvPicPr>
          <p:nvPr/>
        </p:nvPicPr>
        <p:blipFill>
          <a:blip r:embed="rId10"/>
          <a:stretch>
            <a:fillRect/>
          </a:stretch>
        </p:blipFill>
        <p:spPr>
          <a:xfrm>
            <a:off x="3240649" y="2938325"/>
            <a:ext cx="2145740" cy="1308961"/>
          </a:xfrm>
          <a:prstGeom prst="rect">
            <a:avLst/>
          </a:prstGeom>
        </p:spPr>
      </p:pic>
      <p:pic>
        <p:nvPicPr>
          <p:cNvPr id="1030" name="Picture 6" descr="Github, mark icon">
            <a:hlinkClick r:id="rId9"/>
            <a:extLst>
              <a:ext uri="{FF2B5EF4-FFF2-40B4-BE49-F238E27FC236}">
                <a16:creationId xmlns:a16="http://schemas.microsoft.com/office/drawing/2014/main" id="{9AA70948-39D3-3749-BE23-5A04F500DDF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583309" y="2938325"/>
            <a:ext cx="498475" cy="49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97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Review the history of Algebraic Topology</a:t>
            </a:r>
            <a:br>
              <a:rPr lang="en" dirty="0"/>
            </a:br>
            <a:endParaRPr dirty="0"/>
          </a:p>
        </p:txBody>
      </p:sp>
      <p:pic>
        <p:nvPicPr>
          <p:cNvPr id="5" name="Picture 4">
            <a:hlinkClick r:id="rId3"/>
            <a:extLst>
              <a:ext uri="{FF2B5EF4-FFF2-40B4-BE49-F238E27FC236}">
                <a16:creationId xmlns:a16="http://schemas.microsoft.com/office/drawing/2014/main" id="{FD91FAD6-23E7-D34F-BCB2-60B850996850}"/>
              </a:ext>
            </a:extLst>
          </p:cNvPr>
          <p:cNvPicPr>
            <a:picLocks noChangeAspect="1"/>
          </p:cNvPicPr>
          <p:nvPr/>
        </p:nvPicPr>
        <p:blipFill>
          <a:blip r:embed="rId4"/>
          <a:stretch>
            <a:fillRect/>
          </a:stretch>
        </p:blipFill>
        <p:spPr>
          <a:xfrm>
            <a:off x="2071629" y="1116531"/>
            <a:ext cx="5000741" cy="3460613"/>
          </a:xfrm>
          <a:prstGeom prst="rect">
            <a:avLst/>
          </a:prstGeom>
        </p:spPr>
      </p:pic>
      <p:sp>
        <p:nvSpPr>
          <p:cNvPr id="7" name="TextBox 6">
            <a:extLst>
              <a:ext uri="{FF2B5EF4-FFF2-40B4-BE49-F238E27FC236}">
                <a16:creationId xmlns:a16="http://schemas.microsoft.com/office/drawing/2014/main" id="{D4500962-37A1-D146-9F69-0746673E8B75}"/>
              </a:ext>
            </a:extLst>
          </p:cNvPr>
          <p:cNvSpPr txBox="1"/>
          <p:nvPr/>
        </p:nvSpPr>
        <p:spPr>
          <a:xfrm>
            <a:off x="4016398" y="4577144"/>
            <a:ext cx="1539204" cy="307777"/>
          </a:xfrm>
          <a:prstGeom prst="rect">
            <a:avLst/>
          </a:prstGeom>
          <a:noFill/>
        </p:spPr>
        <p:txBody>
          <a:bodyPr wrap="none" rtlCol="0">
            <a:spAutoFit/>
          </a:bodyPr>
          <a:lstStyle/>
          <a:p>
            <a:r>
              <a:rPr lang="en-TW" dirty="0">
                <a:hlinkClick r:id="rId5"/>
              </a:rPr>
              <a:t>Prof. Pierre Albin</a:t>
            </a:r>
            <a:endParaRPr lang="en-TW" dirty="0"/>
          </a:p>
        </p:txBody>
      </p:sp>
    </p:spTree>
    <p:extLst>
      <p:ext uri="{BB962C8B-B14F-4D97-AF65-F5344CB8AC3E}">
        <p14:creationId xmlns:p14="http://schemas.microsoft.com/office/powerpoint/2010/main" val="893949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foundation of math as programming languages</a:t>
            </a:r>
            <a:endParaRPr dirty="0"/>
          </a:p>
        </p:txBody>
      </p:sp>
      <p:sp>
        <p:nvSpPr>
          <p:cNvPr id="7" name="TextBox 6">
            <a:extLst>
              <a:ext uri="{FF2B5EF4-FFF2-40B4-BE49-F238E27FC236}">
                <a16:creationId xmlns:a16="http://schemas.microsoft.com/office/drawing/2014/main" id="{D4500962-37A1-D146-9F69-0746673E8B75}"/>
              </a:ext>
            </a:extLst>
          </p:cNvPr>
          <p:cNvSpPr txBox="1"/>
          <p:nvPr/>
        </p:nvSpPr>
        <p:spPr>
          <a:xfrm>
            <a:off x="3802397" y="4486621"/>
            <a:ext cx="1745991" cy="307777"/>
          </a:xfrm>
          <a:prstGeom prst="rect">
            <a:avLst/>
          </a:prstGeom>
          <a:noFill/>
        </p:spPr>
        <p:txBody>
          <a:bodyPr wrap="none" rtlCol="0">
            <a:spAutoFit/>
          </a:bodyPr>
          <a:lstStyle/>
          <a:p>
            <a:r>
              <a:rPr lang="en-TW" dirty="0"/>
              <a:t>Prof. </a:t>
            </a:r>
            <a:r>
              <a:rPr lang="en-TW" dirty="0">
                <a:hlinkClick r:id="rId3"/>
              </a:rPr>
              <a:t>Robert Harper</a:t>
            </a:r>
            <a:endParaRPr lang="en-TW" dirty="0"/>
          </a:p>
        </p:txBody>
      </p:sp>
      <p:pic>
        <p:nvPicPr>
          <p:cNvPr id="2" name="Picture 1">
            <a:hlinkClick r:id="rId4"/>
            <a:extLst>
              <a:ext uri="{FF2B5EF4-FFF2-40B4-BE49-F238E27FC236}">
                <a16:creationId xmlns:a16="http://schemas.microsoft.com/office/drawing/2014/main" id="{D9E07E91-5D5D-4F4C-8D8A-91DD1977751E}"/>
              </a:ext>
            </a:extLst>
          </p:cNvPr>
          <p:cNvPicPr>
            <a:picLocks noChangeAspect="1"/>
          </p:cNvPicPr>
          <p:nvPr/>
        </p:nvPicPr>
        <p:blipFill>
          <a:blip r:embed="rId5"/>
          <a:stretch>
            <a:fillRect/>
          </a:stretch>
        </p:blipFill>
        <p:spPr>
          <a:xfrm>
            <a:off x="2549488" y="1116531"/>
            <a:ext cx="4045023" cy="3245131"/>
          </a:xfrm>
          <a:prstGeom prst="rect">
            <a:avLst/>
          </a:prstGeom>
        </p:spPr>
      </p:pic>
    </p:spTree>
    <p:extLst>
      <p:ext uri="{BB962C8B-B14F-4D97-AF65-F5344CB8AC3E}">
        <p14:creationId xmlns:p14="http://schemas.microsoft.com/office/powerpoint/2010/main" val="28417333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Memoization</a:t>
            </a:r>
            <a:r>
              <a:rPr lang="en" dirty="0"/>
              <a:t>: Remember Generated Names</a:t>
            </a:r>
            <a:endParaRPr dirty="0"/>
          </a:p>
        </p:txBody>
      </p:sp>
      <p:pic>
        <p:nvPicPr>
          <p:cNvPr id="2" name="Picture 1">
            <a:hlinkClick r:id="rId3"/>
            <a:extLst>
              <a:ext uri="{FF2B5EF4-FFF2-40B4-BE49-F238E27FC236}">
                <a16:creationId xmlns:a16="http://schemas.microsoft.com/office/drawing/2014/main" id="{F7767A5C-57D1-8447-A4BD-437A2D2C7A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9091" y="1414994"/>
            <a:ext cx="3352633" cy="1944024"/>
          </a:xfrm>
          <a:prstGeom prst="rect">
            <a:avLst/>
          </a:prstGeom>
        </p:spPr>
      </p:pic>
      <p:pic>
        <p:nvPicPr>
          <p:cNvPr id="4" name="Picture 3">
            <a:hlinkClick r:id="rId5"/>
            <a:extLst>
              <a:ext uri="{FF2B5EF4-FFF2-40B4-BE49-F238E27FC236}">
                <a16:creationId xmlns:a16="http://schemas.microsoft.com/office/drawing/2014/main" id="{2B20B41E-E4EB-2345-BB67-F6BE1175EB5D}"/>
              </a:ext>
            </a:extLst>
          </p:cNvPr>
          <p:cNvPicPr>
            <a:picLocks noChangeAspect="1"/>
          </p:cNvPicPr>
          <p:nvPr/>
        </p:nvPicPr>
        <p:blipFill>
          <a:blip r:embed="rId6"/>
          <a:stretch>
            <a:fillRect/>
          </a:stretch>
        </p:blipFill>
        <p:spPr>
          <a:xfrm>
            <a:off x="4152734" y="1492468"/>
            <a:ext cx="4648203" cy="2726121"/>
          </a:xfrm>
          <a:prstGeom prst="rect">
            <a:avLst/>
          </a:prstGeom>
        </p:spPr>
      </p:pic>
    </p:spTree>
    <p:extLst>
      <p:ext uri="{BB962C8B-B14F-4D97-AF65-F5344CB8AC3E}">
        <p14:creationId xmlns:p14="http://schemas.microsoft.com/office/powerpoint/2010/main" val="21116837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3415970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39809043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3439985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True Name defined by Wikipedia</a:t>
            </a:r>
            <a:endParaRPr dirty="0">
              <a:solidFill>
                <a:srgbClr val="FF0000"/>
              </a:solidFill>
            </a:endParaRPr>
          </a:p>
        </p:txBody>
      </p:sp>
      <p:pic>
        <p:nvPicPr>
          <p:cNvPr id="2" name="Picture 1">
            <a:hlinkClick r:id="rId3"/>
            <a:extLst>
              <a:ext uri="{FF2B5EF4-FFF2-40B4-BE49-F238E27FC236}">
                <a16:creationId xmlns:a16="http://schemas.microsoft.com/office/drawing/2014/main" id="{64107437-0F05-3642-812D-2F9BBE151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843" y="1176356"/>
            <a:ext cx="8304314" cy="3270515"/>
          </a:xfrm>
          <a:prstGeom prst="rect">
            <a:avLst/>
          </a:prstGeom>
        </p:spPr>
      </p:pic>
    </p:spTree>
    <p:extLst>
      <p:ext uri="{BB962C8B-B14F-4D97-AF65-F5344CB8AC3E}">
        <p14:creationId xmlns:p14="http://schemas.microsoft.com/office/powerpoint/2010/main" val="1707509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Normal Science and Namespaces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6" name="Picture 2">
            <a:extLst>
              <a:ext uri="{FF2B5EF4-FFF2-40B4-BE49-F238E27FC236}">
                <a16:creationId xmlns:a16="http://schemas.microsoft.com/office/drawing/2014/main" id="{05877EA4-8165-0B4D-B4A1-8C04DA6C5215}"/>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769713" y="1328209"/>
            <a:ext cx="1105318" cy="972438"/>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C56F5213-83A2-D442-A89E-2FCFD0996FF5}"/>
              </a:ext>
            </a:extLst>
          </p:cNvPr>
          <p:cNvSpPr/>
          <p:nvPr/>
        </p:nvSpPr>
        <p:spPr>
          <a:xfrm rot="18276738">
            <a:off x="7659994" y="1270713"/>
            <a:ext cx="1289051" cy="1284627"/>
          </a:xfrm>
          <a:prstGeom prst="plus">
            <a:avLst>
              <a:gd name="adj" fmla="val 4579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 name="Picture 2">
            <a:extLst>
              <a:ext uri="{FF2B5EF4-FFF2-40B4-BE49-F238E27FC236}">
                <a16:creationId xmlns:a16="http://schemas.microsoft.com/office/drawing/2014/main" id="{67772948-20C3-B54B-AE7F-BA3469BBD5F1}"/>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4007641" y="2441739"/>
            <a:ext cx="1401615" cy="123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39633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6469</TotalTime>
  <Words>3008</Words>
  <Application>Microsoft Macintosh PowerPoint</Application>
  <PresentationFormat>On-screen Show (16:9)</PresentationFormat>
  <Paragraphs>459</Paragraphs>
  <Slides>88</Slides>
  <Notes>76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Bank Gothic Medium</vt:lpstr>
      <vt:lpstr>Arial</vt:lpstr>
      <vt:lpstr>Arial Rounded MT Bold</vt:lpstr>
      <vt:lpstr>Avenir Next Condensed Ultra Lig</vt:lpstr>
      <vt:lpstr>Cambria Math</vt:lpstr>
      <vt:lpstr>Lato</vt:lpstr>
      <vt:lpstr>Times New Roman</vt:lpstr>
      <vt:lpstr>Simple Light</vt:lpstr>
      <vt:lpstr>超越学科界限的认知基础 Transdisciplinary Cognitive Foundation  Namespace Management Week 2</vt:lpstr>
      <vt:lpstr>Names gave birth to Cognitive Abilities  - Laozi</vt:lpstr>
      <vt:lpstr>associate institutionalized meaning to  a set of discrete names.</vt:lpstr>
      <vt:lpstr>PowerPoint Presentation</vt:lpstr>
      <vt:lpstr>Coat of Arms Governance -&gt; Namespace Management </vt:lpstr>
      <vt:lpstr>PowerPoint Presentation</vt:lpstr>
      <vt:lpstr>Namespaces: Encoded Symmetries in the IT industry</vt:lpstr>
      <vt:lpstr>Key-Value pairs as a general form of Dictionaries/Encyclopedias</vt:lpstr>
      <vt:lpstr>Normal Science and Namespaces</vt:lpstr>
      <vt:lpstr>Universal Data Abstraction</vt:lpstr>
      <vt:lpstr>A scale-free Instrumentation for managing terms... </vt:lpstr>
      <vt:lpstr>“Everything should be made as simple as possible, but not simpler.” Albert Einstein</vt:lpstr>
      <vt:lpstr>The Fundamental Theorem of Arithmetic (Name Space Management Trick)</vt:lpstr>
      <vt:lpstr>The Fundamental Theorem of Algebra</vt:lpstr>
      <vt:lpstr>The Polynomial that appears in Fast Fourier Transform</vt:lpstr>
      <vt:lpstr>Representability at scale = Accountable Namespaces</vt:lpstr>
      <vt:lpstr>Data Asset Classification</vt:lpstr>
      <vt:lpstr>Key-Value Data Type is a Universal Abstraction</vt:lpstr>
      <vt:lpstr>Namespaces governs Cognitive Capacity</vt:lpstr>
      <vt:lpstr>The Role of History and Ticking Clock</vt:lpstr>
      <vt:lpstr>History as Ordered Events:  Namespace Management in Time</vt:lpstr>
      <vt:lpstr>The notion of Incommensurability</vt:lpstr>
      <vt:lpstr>The Complete set of Generative Names</vt:lpstr>
      <vt:lpstr>Arts and Sciences of NsM</vt:lpstr>
      <vt:lpstr>“Mathematics is the art of giving the same name to different things!”      - Henry Poincare</vt:lpstr>
      <vt:lpstr>How to cope with Infinite Number of Namespaces? Category Theory to the rescue</vt:lpstr>
      <vt:lpstr>Thinking in Math = Acting in Namespaces</vt:lpstr>
      <vt:lpstr>The Miracle of Math in Natural Science</vt:lpstr>
      <vt:lpstr>The expressive power of Names (labels)</vt:lpstr>
      <vt:lpstr>Namespaces as pure abstractions</vt:lpstr>
      <vt:lpstr>Categories are Containers of cognitive concepts</vt:lpstr>
      <vt:lpstr>Patterns of Categories/Classification of Concepts</vt:lpstr>
      <vt:lpstr>Combine Operands/Operations as constructed names?</vt:lpstr>
      <vt:lpstr>Names as Generalized Metaphors</vt:lpstr>
      <vt:lpstr>The properties of being Trust-worthy name schemes</vt:lpstr>
      <vt:lpstr>The History of True Names</vt:lpstr>
      <vt:lpstr>Time and Trust-worthiness in NsM</vt:lpstr>
      <vt:lpstr>Trust-worthy Name Space?</vt:lpstr>
      <vt:lpstr>Authenticated Name Space?</vt:lpstr>
      <vt:lpstr>Public-Private Key NsM Infrastructures</vt:lpstr>
      <vt:lpstr>Universal Representation</vt:lpstr>
      <vt:lpstr>All meaningful expressions can be modeled as Pω</vt:lpstr>
      <vt:lpstr>In Pure Computation:   Function is the ONLY thing.</vt:lpstr>
      <vt:lpstr>The Universal Structure in 𝜆-Calculus Form</vt:lpstr>
      <vt:lpstr>Computable Logic and Types of “Birds”</vt:lpstr>
      <vt:lpstr>The Names of Birds (Functions)</vt:lpstr>
      <vt:lpstr>PowerPoint Presentation</vt:lpstr>
      <vt:lpstr>NsM at Scale!</vt:lpstr>
      <vt:lpstr>The Tool for NsM</vt:lpstr>
      <vt:lpstr>Namespace Management on the Global Scale </vt:lpstr>
      <vt:lpstr>The origin and the Future of the “Web”</vt:lpstr>
      <vt:lpstr>Diffbot (more than 1 Trillion linked entities)</vt:lpstr>
      <vt:lpstr>Namespace Management with Open AI</vt:lpstr>
      <vt:lpstr>The current champion in NsM at Scale</vt:lpstr>
      <vt:lpstr>Chinese Pre-Trained Neural Network</vt:lpstr>
      <vt:lpstr>Another Chinese Pre-Trained Neural Network</vt:lpstr>
      <vt:lpstr>Another Neural Network Open Source Tool</vt:lpstr>
      <vt:lpstr>Naming your Learning Actions</vt:lpstr>
      <vt:lpstr>Summary of Namespace Management</vt:lpstr>
      <vt:lpstr>Your action on NsM before Sep 29, 2021</vt:lpstr>
      <vt:lpstr>Backup Slides</vt:lpstr>
      <vt:lpstr>Unified Namespace</vt:lpstr>
      <vt:lpstr>Get access to Live Data Now!</vt:lpstr>
      <vt:lpstr>An example of Namespace Management</vt:lpstr>
      <vt:lpstr>What is the minimum Symbol Space?</vt:lpstr>
      <vt:lpstr>Is binary valued system the smallest symbol set?</vt:lpstr>
      <vt:lpstr>Memoization</vt:lpstr>
      <vt:lpstr>Maybe we should teach Math in a different sequence</vt:lpstr>
      <vt:lpstr>Number Theory, Physics, and Geometry</vt:lpstr>
      <vt:lpstr>The origin of Atomic Elements</vt:lpstr>
      <vt:lpstr>The known set of Elementary Particles</vt:lpstr>
      <vt:lpstr>The way medical doctors talks about Human Anatomy</vt:lpstr>
      <vt:lpstr>How musicians “assign names” to Music</vt:lpstr>
      <vt:lpstr>How topologists “assign names” to Music</vt:lpstr>
      <vt:lpstr>A Way to Get Internet Domain Name Service</vt:lpstr>
      <vt:lpstr>NsM in Loops and Recursion</vt:lpstr>
      <vt:lpstr>Another Round at Recursion</vt:lpstr>
      <vt:lpstr>First Approximation  If there are called the same name,  they must be equal.</vt:lpstr>
      <vt:lpstr>Definitional Suggestion for Computing Science</vt:lpstr>
      <vt:lpstr>The man who redefined Equal in Math! </vt:lpstr>
      <vt:lpstr>Review the history of Algebraic Topology </vt:lpstr>
      <vt:lpstr>The foundation of math as programming languages</vt:lpstr>
      <vt:lpstr>Memoization: Remember Generated Names</vt:lpstr>
      <vt:lpstr>Lecture Outline</vt:lpstr>
      <vt:lpstr>The Meaning of being True</vt:lpstr>
      <vt:lpstr>The Necessity of Named abstractions</vt:lpstr>
      <vt:lpstr>How to Think Mathematically?</vt:lpstr>
      <vt:lpstr>True Name defined by Wikipedia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969</cp:revision>
  <dcterms:modified xsi:type="dcterms:W3CDTF">2021-09-25T00:56:34Z</dcterms:modified>
</cp:coreProperties>
</file>